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18" r:id="rId2"/>
    <p:sldId id="359" r:id="rId3"/>
    <p:sldId id="261" r:id="rId4"/>
    <p:sldId id="372" r:id="rId5"/>
    <p:sldId id="263" r:id="rId6"/>
    <p:sldId id="279" r:id="rId7"/>
    <p:sldId id="336" r:id="rId8"/>
    <p:sldId id="338" r:id="rId9"/>
    <p:sldId id="339" r:id="rId10"/>
    <p:sldId id="340" r:id="rId11"/>
    <p:sldId id="341" r:id="rId12"/>
    <p:sldId id="285" r:id="rId13"/>
    <p:sldId id="368" r:id="rId14"/>
    <p:sldId id="343" r:id="rId15"/>
    <p:sldId id="344" r:id="rId16"/>
    <p:sldId id="346" r:id="rId17"/>
    <p:sldId id="347" r:id="rId18"/>
    <p:sldId id="345" r:id="rId19"/>
    <p:sldId id="371" r:id="rId20"/>
    <p:sldId id="342" r:id="rId21"/>
    <p:sldId id="369" r:id="rId22"/>
    <p:sldId id="370" r:id="rId23"/>
    <p:sldId id="360" r:id="rId24"/>
    <p:sldId id="361" r:id="rId25"/>
    <p:sldId id="363" r:id="rId26"/>
    <p:sldId id="364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>
      <p:cViewPr varScale="1">
        <p:scale>
          <a:sx n="83" d="100"/>
          <a:sy n="83" d="100"/>
        </p:scale>
        <p:origin x="411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59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B340-B74E-481C-B6C9-8FCEECA5D29B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38665-971B-45E0-A775-F366FA412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5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3455B-E299-4C10-9549-4DDD2870B329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D7F7F-12E6-4F90-B1BB-8C3DF5F6FA53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6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10DE-7E10-4946-A551-64A10147CF4B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3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7CD9-7EEB-4340-AB0E-C8F90668DBDB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9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1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16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16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1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1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87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0AB1-D987-4EAE-9C2C-900685956E37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96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CCF4-718B-4F03-970A-8B585A35F90D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50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96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DFB5957B-7709-43ED-AC0F-46FE391F66A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74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DFB5957B-7709-43ED-AC0F-46FE391F66A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33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DFB5957B-7709-43ED-AC0F-46FE391F66A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1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850-7C1C-4535-A284-4B58988E5AF2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9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B1AA-91F2-4C47-A8DD-DB48593A4B48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31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3AD-81B9-426F-A90C-5B2119476C56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3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AEA6-5863-4DA2-BF44-24B374456FD1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3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AC609-15F2-4F95-902D-663DC795CDEB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9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38C6-E504-4369-B6ED-DBFDB1B45962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4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676D2-9A8E-42AB-B511-0DF465C9F984}" type="datetime1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5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ejeong@skuniv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docid=XGCNkSumrzZUYM&amp;tbnid=QUgHtpT-yqMZoM:&amp;ved=0CAUQjRw&amp;url=http://embedded-lab.com/blog/?p%3D7869&amp;ei=LkzNUtaZMe-YiAe0tYDQDA&amp;bvm=bv.58187178,d.aGc&amp;psig=AFQjCNHzhPlo8GNJtKty9QgdJO1RNQfUPA&amp;ust=1389258252085576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shop.net/" TargetMode="External"/><Relationship Id="rId2" Type="http://schemas.openxmlformats.org/officeDocument/2006/relationships/hyperlink" Target="http://www.arduino.cc/en/Main/Hardware" TargetMode="Externa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kelec.co.kr/arduino/uno-r3/Arduino_Uno_Rev3-schematic%5b1%5d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hyperlink" Target="http://arduino.cc/en/uploads/Main/Arduino_Uno_Rev3-schematic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mme.skuniv.ac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o.cc/en/Guide/Troubleshooting" TargetMode="Externa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Guide/Window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google.co.kr/url?sa=i&amp;rct=j&amp;q=&amp;esrc=s&amp;frm=1&amp;source=images&amp;cd=&amp;cad=rja&amp;docid=m-Sx7e6V4X4k4M&amp;tbnid=609K1-qUFLpetM:&amp;ved=0CAUQjRw&amp;url=http://www.arducopter.co.uk/3/post/2012/06/2connectingeverything-for-arducopter.html&amp;ei=wEzNUubNBvG7iAfUh4D4DA&amp;bvm=bv.58187178,d.aGc&amp;psig=AFQjCNHnqmlriAf89jAZ2i8vHm5h5HdM8A&amp;ust=1389272614179995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065543" y="1928772"/>
            <a:ext cx="4963219" cy="1384995"/>
          </a:xfrm>
          <a:prstGeom prst="rect">
            <a:avLst/>
          </a:prstGeom>
          <a:solidFill>
            <a:srgbClr val="00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FFF99"/>
                </a:solidFill>
                <a:latin typeface="+mn-ea"/>
              </a:rPr>
              <a:t>CS1122</a:t>
            </a:r>
            <a:endParaRPr lang="en-US" altLang="ko-KR" sz="2800" dirty="0">
              <a:solidFill>
                <a:srgbClr val="FFFF99"/>
              </a:solidFill>
              <a:latin typeface="+mn-ea"/>
            </a:endParaRP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Embedded Systems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2800" baseline="30000" dirty="0" smtClean="0">
                <a:solidFill>
                  <a:schemeClr val="bg1"/>
                </a:solidFill>
                <a:latin typeface="+mn-ea"/>
              </a:rPr>
              <a:t>st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Lecture Note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5275" y="3730323"/>
            <a:ext cx="3731984" cy="1200329"/>
          </a:xfrm>
          <a:prstGeom prst="rect">
            <a:avLst/>
          </a:prstGeom>
          <a:solidFill>
            <a:srgbClr val="00990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FF99"/>
                </a:solidFill>
                <a:latin typeface="+mn-ea"/>
              </a:rPr>
              <a:t>Tel     : </a:t>
            </a:r>
            <a:r>
              <a:rPr lang="en-US" altLang="ko-KR" dirty="0" smtClean="0">
                <a:solidFill>
                  <a:srgbClr val="FFFF99"/>
                </a:solidFill>
                <a:latin typeface="+mn-ea"/>
              </a:rPr>
              <a:t>9 4 0 – 7 7 6 0 </a:t>
            </a:r>
          </a:p>
          <a:p>
            <a:r>
              <a:rPr lang="en-US" altLang="ko-KR" dirty="0" smtClean="0">
                <a:solidFill>
                  <a:srgbClr val="FFFF99"/>
                </a:solidFill>
                <a:latin typeface="+mn-ea"/>
              </a:rPr>
              <a:t>          0 1 0 – 2 2 1 1 – 4 2 0 3</a:t>
            </a:r>
            <a:endParaRPr lang="en-US" altLang="ko-KR" dirty="0">
              <a:solidFill>
                <a:srgbClr val="FFFF99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FFFF99"/>
                </a:solidFill>
                <a:latin typeface="+mn-ea"/>
              </a:rPr>
              <a:t>Office : Room 615, </a:t>
            </a:r>
            <a:r>
              <a:rPr lang="en-US" altLang="ko-KR" dirty="0" err="1">
                <a:solidFill>
                  <a:srgbClr val="FFFF99"/>
                </a:solidFill>
                <a:latin typeface="+mn-ea"/>
              </a:rPr>
              <a:t>Buk-ak</a:t>
            </a:r>
            <a:r>
              <a:rPr lang="en-US" altLang="ko-KR" dirty="0">
                <a:solidFill>
                  <a:srgbClr val="FFFF99"/>
                </a:solidFill>
                <a:latin typeface="+mn-ea"/>
              </a:rPr>
              <a:t> Bldg.</a:t>
            </a:r>
          </a:p>
          <a:p>
            <a:r>
              <a:rPr lang="en-US" altLang="ko-KR" dirty="0">
                <a:solidFill>
                  <a:srgbClr val="FFFF99"/>
                </a:solidFill>
                <a:latin typeface="+mn-ea"/>
              </a:rPr>
              <a:t>E-mail : </a:t>
            </a:r>
            <a:r>
              <a:rPr lang="en-US" altLang="ko-KR" dirty="0">
                <a:solidFill>
                  <a:srgbClr val="FFFF99"/>
                </a:solidFill>
                <a:latin typeface="+mn-ea"/>
                <a:hlinkClick r:id="rId3"/>
              </a:rPr>
              <a:t>tejeong@skuniv.ac.kr</a:t>
            </a:r>
            <a:r>
              <a:rPr lang="en-US" altLang="ko-KR" dirty="0">
                <a:solidFill>
                  <a:srgbClr val="FFFF99"/>
                </a:solidFill>
                <a:latin typeface="+mn-ea"/>
              </a:rPr>
              <a:t> </a:t>
            </a:r>
            <a:endParaRPr lang="en-US" altLang="ko-KR" dirty="0" smtClean="0">
              <a:solidFill>
                <a:srgbClr val="FFFF99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4208" y="1196752"/>
            <a:ext cx="2545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Department of Software</a:t>
            </a:r>
          </a:p>
          <a:p>
            <a:pPr algn="ctr"/>
            <a:r>
              <a:rPr lang="en-US" altLang="ko-KR" sz="1600" dirty="0" err="1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SeoKyeong</a:t>
            </a:r>
            <a:r>
              <a:rPr lang="en-US" altLang="ko-KR" sz="16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 University</a:t>
            </a:r>
            <a:endParaRPr lang="ko-KR" altLang="en-US" sz="1600" dirty="0">
              <a:ln>
                <a:solidFill>
                  <a:schemeClr val="tx1">
                    <a:alpha val="44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7904" y="4930652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solidFill>
                  <a:srgbClr val="009900"/>
                </a:solidFill>
                <a:latin typeface="나눔명조" pitchFamily="18" charset="-127"/>
                <a:ea typeface="나눔명조" pitchFamily="18" charset="-127"/>
              </a:rPr>
              <a:t>Prof. T. E. Jeong</a:t>
            </a:r>
            <a:endParaRPr lang="en-US" altLang="ko-KR" sz="1200" dirty="0">
              <a:ln>
                <a:solidFill>
                  <a:schemeClr val="tx1">
                    <a:alpha val="44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065543" y="3327059"/>
            <a:ext cx="665725" cy="389972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413144" y="3327059"/>
            <a:ext cx="615618" cy="389972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ABAC02-659B-4230-A895-6D954695BEAD}" type="slidenum">
              <a:rPr lang="ko-KR" altLang="en-US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1126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2800" b="1">
                <a:ea typeface="맑은 고딕" pitchFamily="50" charset="-127"/>
              </a:rPr>
              <a:t>아두이노로 만든 작품들</a:t>
            </a:r>
            <a:endParaRPr kumimoji="0" lang="en-US" altLang="ko-KR" sz="2800" b="1">
              <a:ea typeface="맑은 고딕" pitchFamily="50" charset="-127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kumimoji="0" lang="ko-KR" altLang="en-US" sz="2100" b="1" smtClean="0">
                <a:latin typeface="+mn-ea"/>
                <a:ea typeface="+mn-ea"/>
              </a:rPr>
              <a:t>수경재배 시스템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2847975" cy="171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EEF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474663" y="5588000"/>
            <a:ext cx="8129587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57150" rIns="57150" bIns="57150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1800" b="1" smtClean="0">
                <a:latin typeface="+mn-ea"/>
                <a:ea typeface="+mn-ea"/>
              </a:rPr>
              <a:t>습도센서와 릴레이</a:t>
            </a:r>
            <a:r>
              <a:rPr lang="en-US" altLang="ko-KR" sz="1800" b="1" smtClean="0">
                <a:latin typeface="+mn-ea"/>
                <a:ea typeface="+mn-ea"/>
              </a:rPr>
              <a:t>, Water Pump </a:t>
            </a:r>
            <a:r>
              <a:rPr lang="ko-KR" altLang="en-US" sz="1800" b="1" smtClean="0">
                <a:latin typeface="+mn-ea"/>
                <a:ea typeface="+mn-ea"/>
              </a:rPr>
              <a:t>등의 제어를 통해서 화분의 수분을 감지하여 자동으로  화분을 관리를 해주는 시스템 </a:t>
            </a:r>
            <a:r>
              <a:rPr lang="en-US" altLang="ko-KR" sz="1800" b="1" smtClean="0">
                <a:latin typeface="+mn-ea"/>
                <a:ea typeface="+mn-ea"/>
              </a:rPr>
              <a:t>– </a:t>
            </a:r>
            <a:r>
              <a:rPr lang="ko-KR" altLang="en-US" sz="1800" b="1" smtClean="0">
                <a:latin typeface="+mn-ea"/>
                <a:ea typeface="+mn-ea"/>
              </a:rPr>
              <a:t>수경재배 시스템에 활용 가능하다</a:t>
            </a:r>
            <a:r>
              <a:rPr lang="en-US" altLang="ko-KR" sz="1800" b="1" smtClean="0">
                <a:latin typeface="+mn-ea"/>
                <a:ea typeface="+mn-ea"/>
              </a:rPr>
              <a:t>.</a:t>
            </a:r>
            <a:endParaRPr lang="ko-KR" altLang="en-US" sz="1800" b="1" smtClean="0">
              <a:latin typeface="+mn-ea"/>
              <a:ea typeface="+mn-ea"/>
            </a:endParaRPr>
          </a:p>
        </p:txBody>
      </p:sp>
      <p:pic>
        <p:nvPicPr>
          <p:cNvPr id="11271" name="Picture 14" descr="http://embedded-lab.com/blog/wp-content/uploads/2013/09/Automatic_Plant_Watering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844675"/>
            <a:ext cx="511333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3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F15771-6450-4D21-AE56-6567FA808E74}" type="slidenum">
              <a:rPr lang="ko-KR" altLang="en-US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12291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2800" b="1">
                <a:ea typeface="맑은 고딕" pitchFamily="50" charset="-127"/>
              </a:rPr>
              <a:t>아두이노로 만든 작품들</a:t>
            </a:r>
            <a:endParaRPr kumimoji="0" lang="en-US" altLang="ko-KR" sz="2800" b="1">
              <a:ea typeface="맑은 고딕" pitchFamily="50" charset="-127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3D </a:t>
            </a:r>
            <a:r>
              <a:rPr kumimoji="0" lang="ko-KR" altLang="en-US" sz="2100" b="1" smtClean="0">
                <a:latin typeface="+mn-ea"/>
                <a:ea typeface="+mn-ea"/>
              </a:rPr>
              <a:t>프린터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482600" y="5229225"/>
            <a:ext cx="81216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57150" rIns="57150" bIns="57150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1800" b="1" smtClean="0">
                <a:latin typeface="+mn-ea"/>
                <a:ea typeface="+mn-ea"/>
              </a:rPr>
              <a:t>최근에 </a:t>
            </a:r>
            <a:r>
              <a:rPr lang="en-US" altLang="ko-KR" sz="1800" b="1" smtClean="0">
                <a:latin typeface="+mn-ea"/>
                <a:ea typeface="+mn-ea"/>
              </a:rPr>
              <a:t>FDM(</a:t>
            </a:r>
            <a:r>
              <a:rPr lang="ko-KR" altLang="en-US" sz="1800" b="1" smtClean="0">
                <a:latin typeface="+mn-ea"/>
                <a:ea typeface="+mn-ea"/>
              </a:rPr>
              <a:t>적층</a:t>
            </a:r>
            <a:r>
              <a:rPr lang="en-US" altLang="ko-KR" sz="1800" b="1" smtClean="0">
                <a:latin typeface="+mn-ea"/>
                <a:ea typeface="+mn-ea"/>
              </a:rPr>
              <a:t>) </a:t>
            </a:r>
            <a:r>
              <a:rPr lang="ko-KR" altLang="en-US" sz="1800" b="1" smtClean="0">
                <a:latin typeface="+mn-ea"/>
                <a:ea typeface="+mn-ea"/>
              </a:rPr>
              <a:t>방식의 저가형 </a:t>
            </a:r>
            <a:r>
              <a:rPr lang="en-US" altLang="ko-KR" sz="1800" b="1" smtClean="0">
                <a:latin typeface="+mn-ea"/>
                <a:ea typeface="+mn-ea"/>
              </a:rPr>
              <a:t>3D </a:t>
            </a:r>
            <a:r>
              <a:rPr lang="ko-KR" altLang="en-US" sz="1800" b="1" smtClean="0">
                <a:latin typeface="+mn-ea"/>
                <a:ea typeface="+mn-ea"/>
              </a:rPr>
              <a:t>프린터기들이 많이 출시 되고  있는데</a:t>
            </a:r>
            <a:r>
              <a:rPr lang="en-US" altLang="ko-KR" sz="1800" b="1" smtClean="0">
                <a:latin typeface="+mn-ea"/>
                <a:ea typeface="+mn-ea"/>
              </a:rPr>
              <a:t>, </a:t>
            </a:r>
            <a:r>
              <a:rPr lang="ko-KR" altLang="en-US" sz="1800" b="1" smtClean="0">
                <a:latin typeface="+mn-ea"/>
                <a:ea typeface="+mn-ea"/>
              </a:rPr>
              <a:t>많으 제품들이 아두이노를 이용하여 모터제어와 온도 센서를 제어해서 </a:t>
            </a:r>
            <a:r>
              <a:rPr lang="en-US" altLang="ko-KR" sz="1800" b="1" smtClean="0">
                <a:latin typeface="+mn-ea"/>
                <a:ea typeface="+mn-ea"/>
              </a:rPr>
              <a:t>3D </a:t>
            </a:r>
            <a:r>
              <a:rPr lang="ko-KR" altLang="en-US" sz="1800" b="1" smtClean="0">
                <a:latin typeface="+mn-ea"/>
                <a:ea typeface="+mn-ea"/>
              </a:rPr>
              <a:t>프린터를 개발하고 있다</a:t>
            </a:r>
            <a:r>
              <a:rPr lang="en-US" altLang="ko-KR" sz="1800" b="1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12294" name="Picture 2" descr="https://encrypted-tbn3.gstatic.com/images?q=tbn:ANd9GcR00SmO5wm3qZMTAmQkJAP5NnYc4f8rr9QtSLqGUJpKwkRV6TJ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73238"/>
            <a:ext cx="4545012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4" descr="https://encrypted-tbn2.gstatic.com/images?q=tbn:ANd9GcSLXyh1eHTwu0BO-egMnNQ29MVwkpKFrWzMy3f8fwVSpu0LIup9J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1773238"/>
            <a:ext cx="369570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54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3" y="177189"/>
            <a:ext cx="8877420" cy="615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7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37B7F0A1-AEE8-4B5F-8D40-C4DD856B0BA0}" type="slidenum">
              <a:rPr kumimoji="0" lang="ko-KR" altLang="en-US">
                <a:solidFill>
                  <a:srgbClr val="898989"/>
                </a:solidFill>
                <a:ea typeface="맑은 고딕" panose="020B0503020000020004" pitchFamily="50" charset="-127"/>
              </a:rPr>
              <a:pPr eaLnBrk="1" hangingPunct="1"/>
              <a:t>13</a:t>
            </a:fld>
            <a:endParaRPr kumimoji="0" lang="ko-KR" altLang="en-US">
              <a:solidFill>
                <a:srgbClr val="898989"/>
              </a:solidFill>
              <a:ea typeface="맑은 고딕" panose="020B0503020000020004" pitchFamily="50" charset="-127"/>
            </a:endParaRPr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2800" b="1">
                <a:ea typeface="맑은 고딕" panose="020B0503020000020004" pitchFamily="50" charset="-127"/>
              </a:rPr>
              <a:t>아두이노 하드웨어</a:t>
            </a:r>
            <a:endParaRPr kumimoji="0" lang="en-US" altLang="ko-KR" sz="2800" b="1">
              <a:ea typeface="맑은 고딕" panose="020B0503020000020004" pitchFamily="50" charset="-127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kumimoji="0" lang="ko-KR" altLang="en-US" sz="2100" b="1" smtClean="0">
                <a:latin typeface="+mn-ea"/>
                <a:ea typeface="+mn-ea"/>
              </a:rPr>
              <a:t>아두이노 하드웨어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en-US" altLang="ko-KR" sz="2100" b="1" smtClean="0">
                <a:latin typeface="+mn-ea"/>
                <a:ea typeface="+mn-ea"/>
              </a:rPr>
              <a:t>AVR CPU </a:t>
            </a:r>
            <a:r>
              <a:rPr lang="ko-KR" altLang="en-US" sz="2100" b="1" smtClean="0">
                <a:latin typeface="+mn-ea"/>
                <a:ea typeface="+mn-ea"/>
              </a:rPr>
              <a:t>기반의 실제 타깃 보드 </a:t>
            </a: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ko-KR" altLang="en-US" sz="2100" b="1" smtClean="0">
                <a:latin typeface="+mn-ea"/>
                <a:ea typeface="+mn-ea"/>
              </a:rPr>
              <a:t>수십여 가지의 센서들</a:t>
            </a:r>
            <a:r>
              <a:rPr lang="en-US" altLang="ko-KR" sz="2100" b="1" smtClean="0">
                <a:latin typeface="+mn-ea"/>
                <a:ea typeface="+mn-ea"/>
              </a:rPr>
              <a:t>, LCD, </a:t>
            </a:r>
            <a:r>
              <a:rPr lang="ko-KR" altLang="en-US" sz="2100" b="1" smtClean="0">
                <a:latin typeface="+mn-ea"/>
                <a:ea typeface="+mn-ea"/>
              </a:rPr>
              <a:t>모터</a:t>
            </a:r>
            <a:r>
              <a:rPr lang="en-US" altLang="ko-KR" sz="2100" b="1" smtClean="0">
                <a:latin typeface="+mn-ea"/>
                <a:ea typeface="+mn-ea"/>
              </a:rPr>
              <a:t>, </a:t>
            </a:r>
            <a:r>
              <a:rPr lang="ko-KR" altLang="en-US" sz="2100" b="1" smtClean="0">
                <a:latin typeface="+mn-ea"/>
                <a:ea typeface="+mn-ea"/>
              </a:rPr>
              <a:t>네트워크등 쉴드라고 일컬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 smtClean="0">
                <a:latin typeface="+mn-ea"/>
                <a:ea typeface="+mn-ea"/>
              </a:rPr>
              <a:t>      </a:t>
            </a:r>
            <a:r>
              <a:rPr lang="ko-KR" altLang="en-US" sz="2100" b="1" smtClean="0">
                <a:latin typeface="+mn-ea"/>
                <a:ea typeface="+mn-ea"/>
              </a:rPr>
              <a:t>어지는 모듈들을 연결하여 확장이 가능</a:t>
            </a: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en-US" altLang="ko-KR" sz="2100" b="1" smtClean="0">
                <a:latin typeface="+mn-ea"/>
                <a:ea typeface="+mn-ea"/>
              </a:rPr>
              <a:t>Arduino UNO R3(</a:t>
            </a:r>
            <a:r>
              <a:rPr lang="ko-KR" altLang="en-US" sz="2100" b="1" smtClean="0">
                <a:latin typeface="+mn-ea"/>
                <a:ea typeface="+mn-ea"/>
              </a:rPr>
              <a:t>최대속도 </a:t>
            </a:r>
            <a:r>
              <a:rPr lang="en-US" altLang="ko-KR" sz="2100" b="1" smtClean="0">
                <a:latin typeface="+mn-ea"/>
                <a:ea typeface="+mn-ea"/>
              </a:rPr>
              <a:t>16MHz)</a:t>
            </a:r>
            <a:r>
              <a:rPr lang="ko-KR" altLang="en-US" sz="2100" b="1" smtClean="0">
                <a:latin typeface="+mn-ea"/>
                <a:ea typeface="+mn-ea"/>
              </a:rPr>
              <a:t>가 가장 인기 있음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UNO</a:t>
            </a:r>
            <a:r>
              <a:rPr kumimoji="0" lang="ko-KR" altLang="en-US" sz="2100" b="1" smtClean="0">
                <a:latin typeface="+mn-ea"/>
                <a:ea typeface="+mn-ea"/>
              </a:rPr>
              <a:t>보다 많은 </a:t>
            </a:r>
            <a:r>
              <a:rPr kumimoji="0" lang="en-US" altLang="ko-KR" sz="2100" b="1" smtClean="0">
                <a:latin typeface="+mn-ea"/>
                <a:ea typeface="+mn-ea"/>
              </a:rPr>
              <a:t>I/O </a:t>
            </a:r>
            <a:r>
              <a:rPr kumimoji="0" lang="ko-KR" altLang="en-US" sz="2100" b="1" smtClean="0">
                <a:latin typeface="+mn-ea"/>
                <a:ea typeface="+mn-ea"/>
              </a:rPr>
              <a:t>확장을 원한다면 </a:t>
            </a:r>
            <a:r>
              <a:rPr lang="en-US" altLang="ko-KR" sz="2100" b="1" smtClean="0">
                <a:latin typeface="+mn-ea"/>
                <a:ea typeface="+mn-ea"/>
              </a:rPr>
              <a:t>Arduino Mega 2560</a:t>
            </a: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en-US" altLang="ko-KR" sz="2100" b="1" smtClean="0">
                <a:latin typeface="+mn-ea"/>
                <a:ea typeface="+mn-ea"/>
              </a:rPr>
              <a:t>ARM </a:t>
            </a:r>
            <a:r>
              <a:rPr lang="ko-KR" altLang="en-US" sz="2100" b="1" smtClean="0">
                <a:latin typeface="+mn-ea"/>
                <a:ea typeface="+mn-ea"/>
              </a:rPr>
              <a:t>기반의 고성능 </a:t>
            </a:r>
            <a:r>
              <a:rPr lang="en-US" altLang="ko-KR" sz="2100" b="1" smtClean="0">
                <a:latin typeface="+mn-ea"/>
                <a:ea typeface="+mn-ea"/>
              </a:rPr>
              <a:t>CPU</a:t>
            </a:r>
            <a:r>
              <a:rPr lang="ko-KR" altLang="en-US" sz="2100" b="1" smtClean="0">
                <a:latin typeface="+mn-ea"/>
                <a:ea typeface="+mn-ea"/>
              </a:rPr>
              <a:t>를 기반으로 하는 </a:t>
            </a:r>
            <a:r>
              <a:rPr lang="en-US" altLang="ko-KR" sz="2100" b="1" smtClean="0">
                <a:latin typeface="+mn-ea"/>
                <a:ea typeface="+mn-ea"/>
              </a:rPr>
              <a:t>Arduino DUE</a:t>
            </a:r>
          </a:p>
          <a:p>
            <a:pPr>
              <a:defRPr/>
            </a:pPr>
            <a:r>
              <a:rPr lang="en-US" altLang="ko-KR" sz="2100" b="1" smtClean="0">
                <a:latin typeface="+mn-ea"/>
                <a:ea typeface="+mn-ea"/>
              </a:rPr>
              <a:t>       (</a:t>
            </a:r>
            <a:r>
              <a:rPr lang="ko-KR" altLang="en-US" sz="2100" b="1" smtClean="0">
                <a:latin typeface="+mn-ea"/>
                <a:ea typeface="+mn-ea"/>
              </a:rPr>
              <a:t>최대 속도 </a:t>
            </a:r>
            <a:r>
              <a:rPr lang="en-US" altLang="ko-KR" sz="2100" b="1" smtClean="0">
                <a:latin typeface="+mn-ea"/>
                <a:ea typeface="+mn-ea"/>
              </a:rPr>
              <a:t>84MHz)</a:t>
            </a:r>
          </a:p>
          <a:p>
            <a:pPr>
              <a:defRPr/>
            </a:pPr>
            <a:endParaRPr lang="en-US" altLang="ko-KR" sz="2400" smtClean="0"/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ko-KR" altLang="en-US" sz="2100" b="1" smtClean="0">
                <a:latin typeface="+mn-ea"/>
                <a:ea typeface="+mn-ea"/>
              </a:rPr>
              <a:t>아두이노 </a:t>
            </a:r>
            <a:r>
              <a:rPr lang="en-US" altLang="ko-KR" sz="2100" b="1" smtClean="0">
                <a:latin typeface="+mn-ea"/>
                <a:ea typeface="+mn-ea"/>
              </a:rPr>
              <a:t>Official board </a:t>
            </a: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   </a:t>
            </a:r>
            <a:r>
              <a:rPr lang="en-US" altLang="ko-KR" sz="2100" b="1" u="sng" smtClean="0">
                <a:latin typeface="+mn-ea"/>
                <a:ea typeface="+mn-ea"/>
                <a:hlinkClick r:id="rId2"/>
              </a:rPr>
              <a:t>http://www.arduino.cc/en/Main/Hardware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kumimoji="0" lang="ko-KR" altLang="en-US" sz="2100" b="1" smtClean="0">
                <a:latin typeface="+mn-ea"/>
                <a:ea typeface="+mn-ea"/>
              </a:rPr>
              <a:t>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ko-KR" altLang="en-US" sz="2100" b="1" smtClean="0">
                <a:latin typeface="+mn-ea"/>
                <a:ea typeface="+mn-ea"/>
              </a:rPr>
              <a:t>아두이노 </a:t>
            </a:r>
            <a:r>
              <a:rPr lang="en-US" altLang="ko-KR" sz="2100" b="1" smtClean="0">
                <a:latin typeface="+mn-ea"/>
                <a:ea typeface="+mn-ea"/>
              </a:rPr>
              <a:t>Compatible board </a:t>
            </a: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   </a:t>
            </a:r>
            <a:r>
              <a:rPr lang="en-US" altLang="ko-KR" sz="2100" b="1" u="sng" smtClean="0">
                <a:latin typeface="+mn-ea"/>
                <a:ea typeface="+mn-ea"/>
                <a:hlinkClick r:id="rId3"/>
              </a:rPr>
              <a:t>http://www.deviceshop.net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   </a:t>
            </a:r>
            <a:r>
              <a:rPr lang="en-US" altLang="ko-KR" sz="2100" b="1" u="sng" smtClean="0">
                <a:latin typeface="+mn-ea"/>
                <a:ea typeface="+mn-ea"/>
                <a:hlinkClick r:id="rId3"/>
              </a:rPr>
              <a:t>http://www.toolparts.co.kr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endParaRPr lang="ko-KR" altLang="en-US" sz="2100" b="1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81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00F2D-6F76-40F9-A2C4-E1E5CA41B849}" type="slidenum">
              <a:rPr lang="ko-KR" altLang="en-US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</a:t>
            </a:r>
            <a:r>
              <a:rPr lang="ko-KR" altLang="en-US" sz="2800" b="1" smtClean="0">
                <a:latin typeface="+mn-ea"/>
                <a:ea typeface="+mn-ea"/>
              </a:rPr>
              <a:t>로 시작하기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ko-KR" altLang="en-US" sz="2100" b="1" smtClean="0">
                <a:latin typeface="+mn-ea"/>
                <a:ea typeface="+mn-ea"/>
              </a:rPr>
              <a:t>아두이노를 처음 시작할 때 가장 많이 사용되는 하드웨어</a:t>
            </a:r>
          </a:p>
        </p:txBody>
      </p:sp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10141"/>
              </p:ext>
            </p:extLst>
          </p:nvPr>
        </p:nvGraphicFramePr>
        <p:xfrm>
          <a:off x="877888" y="1701800"/>
          <a:ext cx="7726362" cy="4503740"/>
        </p:xfrm>
        <a:graphic>
          <a:graphicData uri="http://schemas.openxmlformats.org/drawingml/2006/table">
            <a:tbl>
              <a:tblPr/>
              <a:tblGrid>
                <a:gridCol w="2594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Microcontroller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ATmega328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Operating Voltage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5V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Input Voltage 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7-12V Recommended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Digital I/O Pins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 (of which 6 provide </a:t>
                      </a:r>
                      <a:r>
                        <a:rPr lang="en-US" sz="17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PWM</a:t>
                      </a:r>
                      <a:r>
                        <a:rPr lang="en-US" sz="1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output)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Analog Input Pins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Current per I/O Pin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 mA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Flash Memory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 KB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SRAM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KB (ATmega328)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EEPROM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KB (ATmega328)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3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Clock Speed</a:t>
                      </a:r>
                    </a:p>
                  </a:txBody>
                  <a:tcPr marL="179988" marR="107943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 MHz</a:t>
                      </a:r>
                    </a:p>
                  </a:txBody>
                  <a:tcPr marL="179988" marR="107943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447" name="Rectangle 1"/>
          <p:cNvSpPr>
            <a:spLocks noChangeArrowheads="1"/>
          </p:cNvSpPr>
          <p:nvPr/>
        </p:nvSpPr>
        <p:spPr bwMode="auto">
          <a:xfrm>
            <a:off x="1890713" y="24653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C8EB1-4C71-479C-B84E-20D209B5837B}" type="slidenum">
              <a:rPr lang="ko-KR" altLang="en-US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ko-KR" altLang="en-US" sz="2100" b="1" smtClean="0">
                <a:latin typeface="+mn-ea"/>
                <a:ea typeface="+mn-ea"/>
              </a:rPr>
              <a:t>아두이노</a:t>
            </a:r>
            <a:r>
              <a:rPr lang="en-US" altLang="ko-KR" sz="2100" b="1" smtClean="0">
                <a:latin typeface="+mn-ea"/>
                <a:ea typeface="+mn-ea"/>
              </a:rPr>
              <a:t>(Arduino UNO R3)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8438" name="Rectangle 1"/>
          <p:cNvSpPr>
            <a:spLocks noChangeArrowheads="1"/>
          </p:cNvSpPr>
          <p:nvPr/>
        </p:nvSpPr>
        <p:spPr bwMode="auto">
          <a:xfrm>
            <a:off x="1890713" y="24653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84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8440" name="_x274292080" descr="EMB000022f001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76413"/>
            <a:ext cx="78771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9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06FEEA-B2C5-4BB7-B214-BAD7D8779261}" type="slidenum">
              <a:rPr lang="ko-KR" altLang="en-US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R3 - </a:t>
            </a:r>
            <a:r>
              <a:rPr lang="ko-KR" altLang="en-US" sz="2800" b="1" smtClean="0">
                <a:latin typeface="+mn-ea"/>
                <a:ea typeface="+mn-ea"/>
              </a:rPr>
              <a:t>전원공급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USB </a:t>
            </a:r>
            <a:r>
              <a:rPr lang="ko-KR" altLang="en-US" sz="2100" b="1" dirty="0" smtClean="0">
                <a:latin typeface="+mn-ea"/>
                <a:ea typeface="+mn-ea"/>
              </a:rPr>
              <a:t>전원 이용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USB </a:t>
            </a:r>
            <a:r>
              <a:rPr lang="ko-KR" altLang="en-US" sz="2100" b="1" dirty="0" smtClean="0">
                <a:latin typeface="+mn-ea"/>
                <a:ea typeface="+mn-ea"/>
              </a:rPr>
              <a:t>케이블</a:t>
            </a:r>
            <a:r>
              <a:rPr lang="en-US" altLang="ko-KR" sz="2100" b="1" dirty="0" smtClean="0">
                <a:latin typeface="+mn-ea"/>
                <a:ea typeface="+mn-ea"/>
              </a:rPr>
              <a:t>(A to B</a:t>
            </a:r>
            <a:r>
              <a:rPr lang="ko-KR" altLang="en-US" sz="2100" b="1" dirty="0" smtClean="0">
                <a:latin typeface="+mn-ea"/>
                <a:ea typeface="+mn-ea"/>
              </a:rPr>
              <a:t>형</a:t>
            </a:r>
            <a:r>
              <a:rPr lang="en-US" altLang="ko-KR" sz="2100" b="1" dirty="0" smtClean="0">
                <a:latin typeface="+mn-ea"/>
                <a:ea typeface="+mn-ea"/>
              </a:rPr>
              <a:t>)</a:t>
            </a:r>
            <a:r>
              <a:rPr lang="ko-KR" altLang="en-US" sz="2100" b="1" dirty="0" smtClean="0">
                <a:latin typeface="+mn-ea"/>
                <a:ea typeface="+mn-ea"/>
              </a:rPr>
              <a:t>을 이용하여 </a:t>
            </a:r>
            <a:r>
              <a:rPr lang="en-US" altLang="ko-KR" sz="2100" b="1" dirty="0" smtClean="0">
                <a:latin typeface="+mn-ea"/>
                <a:ea typeface="+mn-ea"/>
              </a:rPr>
              <a:t>PC</a:t>
            </a:r>
            <a:r>
              <a:rPr lang="ko-KR" altLang="en-US" sz="2100" b="1" dirty="0" smtClean="0">
                <a:latin typeface="+mn-ea"/>
                <a:ea typeface="+mn-ea"/>
              </a:rPr>
              <a:t>와 </a:t>
            </a:r>
            <a:r>
              <a:rPr lang="en-US" altLang="ko-KR" sz="2100" b="1" dirty="0" smtClean="0">
                <a:latin typeface="+mn-ea"/>
                <a:ea typeface="+mn-ea"/>
              </a:rPr>
              <a:t>Arduino UNO R3</a:t>
            </a:r>
            <a:r>
              <a:rPr lang="ko-KR" altLang="en-US" sz="2100" b="1" dirty="0" smtClean="0">
                <a:latin typeface="+mn-ea"/>
                <a:ea typeface="+mn-ea"/>
              </a:rPr>
              <a:t>의 </a:t>
            </a:r>
            <a:r>
              <a:rPr lang="en-US" altLang="ko-KR" sz="2100" b="1" dirty="0" smtClean="0">
                <a:latin typeface="+mn-ea"/>
                <a:ea typeface="+mn-ea"/>
              </a:rPr>
              <a:t>USB Socket</a:t>
            </a:r>
            <a:r>
              <a:rPr lang="ko-KR" altLang="en-US" sz="2100" b="1" dirty="0" smtClean="0">
                <a:latin typeface="+mn-ea"/>
                <a:ea typeface="+mn-ea"/>
              </a:rPr>
              <a:t>에 연결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err="1" smtClean="0">
                <a:latin typeface="+mn-ea"/>
                <a:ea typeface="+mn-ea"/>
              </a:rPr>
              <a:t>아두이노</a:t>
            </a:r>
            <a:r>
              <a:rPr lang="ko-KR" altLang="en-US" sz="2100" b="1" dirty="0" smtClean="0">
                <a:latin typeface="+mn-ea"/>
                <a:ea typeface="+mn-ea"/>
              </a:rPr>
              <a:t> </a:t>
            </a:r>
            <a:r>
              <a:rPr lang="en-US" altLang="ko-KR" sz="2100" b="1" dirty="0" smtClean="0">
                <a:latin typeface="+mn-ea"/>
                <a:ea typeface="+mn-ea"/>
              </a:rPr>
              <a:t>IDE(</a:t>
            </a:r>
            <a:r>
              <a:rPr lang="ko-KR" altLang="en-US" sz="2100" b="1" dirty="0" smtClean="0">
                <a:latin typeface="+mn-ea"/>
                <a:ea typeface="+mn-ea"/>
              </a:rPr>
              <a:t>개발환경</a:t>
            </a:r>
            <a:r>
              <a:rPr lang="en-US" altLang="ko-KR" sz="2100" b="1" dirty="0" smtClean="0">
                <a:latin typeface="+mn-ea"/>
                <a:ea typeface="+mn-ea"/>
              </a:rPr>
              <a:t>) </a:t>
            </a:r>
            <a:r>
              <a:rPr lang="ko-KR" altLang="en-US" sz="2100" b="1" dirty="0" smtClean="0">
                <a:latin typeface="+mn-ea"/>
                <a:ea typeface="+mn-ea"/>
              </a:rPr>
              <a:t>에서 </a:t>
            </a:r>
            <a:r>
              <a:rPr lang="en-US" altLang="ko-KR" sz="2100" b="1" dirty="0" smtClean="0">
                <a:latin typeface="+mn-ea"/>
                <a:ea typeface="+mn-ea"/>
              </a:rPr>
              <a:t>Arduino UNO R3 </a:t>
            </a:r>
            <a:r>
              <a:rPr lang="ko-KR" altLang="en-US" sz="2100" b="1" dirty="0" smtClean="0">
                <a:latin typeface="+mn-ea"/>
                <a:ea typeface="+mn-ea"/>
              </a:rPr>
              <a:t>에 프로그램을 업로드 하려면 반드시 </a:t>
            </a:r>
            <a:r>
              <a:rPr lang="en-US" altLang="ko-KR" sz="2100" b="1" dirty="0" smtClean="0">
                <a:latin typeface="+mn-ea"/>
                <a:ea typeface="+mn-ea"/>
              </a:rPr>
              <a:t>USB</a:t>
            </a:r>
            <a:r>
              <a:rPr lang="ko-KR" altLang="en-US" sz="2100" b="1" dirty="0" smtClean="0">
                <a:latin typeface="+mn-ea"/>
                <a:ea typeface="+mn-ea"/>
              </a:rPr>
              <a:t>를 통해서 </a:t>
            </a:r>
            <a:r>
              <a:rPr lang="en-US" altLang="ko-KR" sz="2100" b="1" dirty="0" smtClean="0">
                <a:latin typeface="+mn-ea"/>
                <a:ea typeface="+mn-ea"/>
              </a:rPr>
              <a:t>PC</a:t>
            </a:r>
            <a:r>
              <a:rPr lang="ko-KR" altLang="en-US" sz="2100" b="1" dirty="0" smtClean="0">
                <a:latin typeface="+mn-ea"/>
                <a:ea typeface="+mn-ea"/>
              </a:rPr>
              <a:t>와 연결이 되어 있어야 한다</a:t>
            </a:r>
            <a:r>
              <a:rPr lang="en-US" altLang="ko-KR" sz="2100" b="1" dirty="0" smtClean="0">
                <a:latin typeface="+mn-ea"/>
                <a:ea typeface="+mn-ea"/>
              </a:rPr>
              <a:t>.</a:t>
            </a:r>
          </a:p>
          <a:p>
            <a:pPr marL="1085850" lvl="1" indent="-342900" eaLnBrk="1" hangingPunct="1">
              <a:buFont typeface="Arial" panose="020B0604020202020204" pitchFamily="34" charset="0"/>
              <a:buChar char="•"/>
              <a:defRPr/>
            </a:pPr>
            <a:endParaRPr lang="ko-KR" altLang="en-US" sz="2100" b="1" dirty="0" smtClean="0">
              <a:latin typeface="+mn-ea"/>
              <a:ea typeface="+mn-ea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kumimoji="0" lang="en-US" altLang="ko-KR" sz="2100" b="1" dirty="0" smtClean="0">
                <a:latin typeface="+mn-ea"/>
                <a:ea typeface="+mn-ea"/>
              </a:rPr>
              <a:t>DC Adapter </a:t>
            </a:r>
            <a:r>
              <a:rPr kumimoji="0" lang="ko-KR" altLang="en-US" sz="2100" b="1" dirty="0" smtClean="0">
                <a:latin typeface="+mn-ea"/>
                <a:ea typeface="+mn-ea"/>
              </a:rPr>
              <a:t>이용</a:t>
            </a:r>
            <a:endParaRPr kumimoji="0" lang="en-US" altLang="ko-KR" sz="2100" b="1" dirty="0" smtClean="0">
              <a:latin typeface="+mn-ea"/>
              <a:ea typeface="+mn-ea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Arduino UNO R3</a:t>
            </a:r>
            <a:r>
              <a:rPr lang="ko-KR" altLang="en-US" sz="2100" b="1" dirty="0" smtClean="0">
                <a:latin typeface="+mn-ea"/>
                <a:ea typeface="+mn-ea"/>
              </a:rPr>
              <a:t>의 </a:t>
            </a:r>
            <a:r>
              <a:rPr lang="en-US" altLang="ko-KR" sz="2100" b="1" dirty="0" smtClean="0">
                <a:latin typeface="+mn-ea"/>
                <a:ea typeface="+mn-ea"/>
              </a:rPr>
              <a:t>DC Socket</a:t>
            </a:r>
            <a:r>
              <a:rPr lang="ko-KR" altLang="en-US" sz="2100" b="1" dirty="0" smtClean="0">
                <a:latin typeface="+mn-ea"/>
                <a:ea typeface="+mn-ea"/>
              </a:rPr>
              <a:t>에 </a:t>
            </a:r>
            <a:r>
              <a:rPr lang="en-US" altLang="ko-KR" sz="2100" b="1" dirty="0" smtClean="0">
                <a:latin typeface="+mn-ea"/>
                <a:ea typeface="+mn-ea"/>
              </a:rPr>
              <a:t>7~12V DC Adapter (</a:t>
            </a:r>
            <a:r>
              <a:rPr lang="ko-KR" altLang="en-US" sz="2100" b="1" dirty="0" smtClean="0">
                <a:latin typeface="+mn-ea"/>
                <a:ea typeface="+mn-ea"/>
              </a:rPr>
              <a:t>외경</a:t>
            </a:r>
            <a:r>
              <a:rPr lang="en-US" altLang="ko-KR" sz="2100" b="1" dirty="0" smtClean="0">
                <a:latin typeface="+mn-ea"/>
                <a:ea typeface="+mn-ea"/>
              </a:rPr>
              <a:t>:5.5mm </a:t>
            </a:r>
            <a:r>
              <a:rPr lang="ko-KR" altLang="en-US" sz="2100" b="1" dirty="0" err="1" smtClean="0">
                <a:latin typeface="+mn-ea"/>
                <a:ea typeface="+mn-ea"/>
              </a:rPr>
              <a:t>내경</a:t>
            </a:r>
            <a:r>
              <a:rPr lang="en-US" altLang="ko-KR" sz="2100" b="1" dirty="0" smtClean="0">
                <a:latin typeface="+mn-ea"/>
                <a:ea typeface="+mn-ea"/>
              </a:rPr>
              <a:t>2.1mm)</a:t>
            </a:r>
            <a:r>
              <a:rPr lang="ko-KR" altLang="en-US" sz="2100" b="1" dirty="0" smtClean="0">
                <a:latin typeface="+mn-ea"/>
                <a:ea typeface="+mn-ea"/>
              </a:rPr>
              <a:t>를 연결</a:t>
            </a:r>
            <a:endParaRPr lang="en-US" altLang="ko-KR" sz="2100" b="1" dirty="0" smtClean="0">
              <a:latin typeface="+mn-ea"/>
              <a:ea typeface="+mn-ea"/>
            </a:endParaRPr>
          </a:p>
        </p:txBody>
      </p:sp>
      <p:sp>
        <p:nvSpPr>
          <p:cNvPr id="204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04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048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49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3D6CFB-7A1D-4208-9441-5B772F44F96C}" type="slidenum">
              <a:rPr lang="ko-KR" altLang="en-US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R3 - </a:t>
            </a:r>
            <a:r>
              <a:rPr lang="ko-KR" altLang="en-US" sz="2800" b="1" smtClean="0">
                <a:latin typeface="+mn-ea"/>
                <a:ea typeface="+mn-ea"/>
              </a:rPr>
              <a:t>전원공급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15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15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15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1512" name="_x274289360" descr="EMB000022f001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66838"/>
            <a:ext cx="8112125" cy="34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42E64A-EF9F-486E-8753-1BE7496C2A99}" type="slidenum">
              <a:rPr lang="ko-KR" altLang="en-US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dirty="0" smtClean="0">
                <a:latin typeface="+mn-ea"/>
                <a:ea typeface="+mn-ea"/>
              </a:rPr>
              <a:t>□</a:t>
            </a:r>
            <a:r>
              <a:rPr kumimoji="0" lang="en-US" altLang="ko-KR" sz="2100" b="1" dirty="0" smtClean="0">
                <a:latin typeface="+mn-ea"/>
                <a:ea typeface="+mn-ea"/>
              </a:rPr>
              <a:t> </a:t>
            </a:r>
            <a:r>
              <a:rPr lang="ko-KR" altLang="en-US" sz="2100" b="1" dirty="0" err="1" smtClean="0">
                <a:latin typeface="+mn-ea"/>
                <a:ea typeface="+mn-ea"/>
              </a:rPr>
              <a:t>아두이노</a:t>
            </a:r>
            <a:r>
              <a:rPr lang="en-US" altLang="ko-KR" sz="2100" b="1" dirty="0" smtClean="0">
                <a:latin typeface="+mn-ea"/>
                <a:ea typeface="+mn-ea"/>
              </a:rPr>
              <a:t>(Arduino UNO R3)</a:t>
            </a:r>
            <a:endParaRPr lang="ko-KR" altLang="en-US" sz="2100" b="1" dirty="0" smtClean="0">
              <a:latin typeface="+mn-ea"/>
              <a:ea typeface="+mn-ea"/>
            </a:endParaRPr>
          </a:p>
        </p:txBody>
      </p:sp>
      <p:sp>
        <p:nvSpPr>
          <p:cNvPr id="194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94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9463" name="_x274291200" descr="EMB000022f001d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73238"/>
            <a:ext cx="3600450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8313" y="5216525"/>
            <a:ext cx="8135937" cy="876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it-IT" altLang="ko-KR" sz="1700" b="1" dirty="0">
                <a:latin typeface="+mn-ea"/>
                <a:ea typeface="+mn-ea"/>
              </a:rPr>
              <a:t>* Arudino UNO R3 PDF </a:t>
            </a:r>
            <a:r>
              <a:rPr lang="ko-KR" altLang="it-IT" sz="1700" b="1" dirty="0">
                <a:latin typeface="+mn-ea"/>
                <a:ea typeface="+mn-ea"/>
              </a:rPr>
              <a:t>회로도</a:t>
            </a:r>
            <a:endParaRPr lang="it-IT" altLang="ko-KR" sz="1700" b="1" dirty="0">
              <a:latin typeface="+mn-ea"/>
              <a:ea typeface="+mn-ea"/>
            </a:endParaRPr>
          </a:p>
          <a:p>
            <a:pPr>
              <a:defRPr/>
            </a:pPr>
            <a:r>
              <a:rPr lang="it-IT" altLang="ko-KR" sz="1700" b="1" u="sng" dirty="0">
                <a:latin typeface="+mn-ea"/>
                <a:ea typeface="+mn-ea"/>
                <a:hlinkClick r:id="rId3"/>
              </a:rPr>
              <a:t>http://www.jkelec.co.kr/arduino/uno-r3/Arduino_Uno_Rev3-schematic[1].pdf</a:t>
            </a:r>
            <a:endParaRPr lang="it-IT" altLang="ko-KR" sz="1700" b="1" dirty="0">
              <a:latin typeface="+mn-ea"/>
              <a:ea typeface="+mn-ea"/>
            </a:endParaRPr>
          </a:p>
          <a:p>
            <a:pPr>
              <a:defRPr/>
            </a:pPr>
            <a:r>
              <a:rPr lang="it-IT" altLang="ko-KR" sz="1700" b="1" u="sng" dirty="0">
                <a:latin typeface="+mn-ea"/>
                <a:ea typeface="+mn-ea"/>
                <a:hlinkClick r:id="rId4"/>
              </a:rPr>
              <a:t>http://arduino.cc/en/uploads/Main/Arduino_Uno_Rev3-schematic.pdf</a:t>
            </a:r>
            <a:endParaRPr lang="it-IT" altLang="ko-KR" sz="1700" b="1" dirty="0">
              <a:latin typeface="+mn-ea"/>
              <a:ea typeface="+mn-ea"/>
            </a:endParaRPr>
          </a:p>
        </p:txBody>
      </p:sp>
      <p:sp>
        <p:nvSpPr>
          <p:cNvPr id="19466" name="TextBox 8"/>
          <p:cNvSpPr txBox="1">
            <a:spLocks noChangeArrowheads="1"/>
          </p:cNvSpPr>
          <p:nvPr/>
        </p:nvSpPr>
        <p:spPr bwMode="auto">
          <a:xfrm>
            <a:off x="900113" y="4365625"/>
            <a:ext cx="3240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b="1"/>
              <a:t>- Arduino UNO R3</a:t>
            </a:r>
            <a:endParaRPr lang="ko-KR" altLang="en-US" b="1"/>
          </a:p>
        </p:txBody>
      </p:sp>
      <p:pic>
        <p:nvPicPr>
          <p:cNvPr id="1946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798638"/>
            <a:ext cx="351472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8" name="TextBox 8"/>
          <p:cNvSpPr txBox="1">
            <a:spLocks noChangeArrowheads="1"/>
          </p:cNvSpPr>
          <p:nvPr/>
        </p:nvSpPr>
        <p:spPr bwMode="auto">
          <a:xfrm>
            <a:off x="4794250" y="4352925"/>
            <a:ext cx="3240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b="1"/>
              <a:t>- Korduino UNO R3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117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76672"/>
            <a:ext cx="8078648" cy="48965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5576" y="5615582"/>
            <a:ext cx="756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373737"/>
                </a:solidFill>
                <a:latin typeface="Helvetica Neue"/>
              </a:rPr>
              <a:t>This board uses ATMega328P as main microcontroller and an ATMega8U2 microcontroller as an USB converter, allowing you to simulate USB HID devices (like Midi, joystick or keyboard).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7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sz="4000" dirty="0">
                <a:solidFill>
                  <a:srgbClr val="3399FF"/>
                </a:solidFill>
              </a:rPr>
              <a:t>Welcome to Embedded Systems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fr-FR" altLang="ko-KR" sz="2800" dirty="0" smtClean="0"/>
              <a:t>Lectures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fr-FR" altLang="ko-KR" sz="2400" dirty="0" smtClean="0"/>
              <a:t>Rm 618, Bukak Bldg.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ko-KR" sz="2400" dirty="0" smtClean="0"/>
              <a:t>Mon</a:t>
            </a:r>
            <a:r>
              <a:rPr lang="fr-FR" altLang="ko-KR" sz="2400" dirty="0" smtClean="0"/>
              <a:t> 09:00 – 11:45 am</a:t>
            </a:r>
          </a:p>
          <a:p>
            <a:pPr marL="457200" lvl="1" indent="0" eaLnBrk="1" hangingPunct="1">
              <a:lnSpc>
                <a:spcPct val="80000"/>
              </a:lnSpc>
              <a:buFontTx/>
              <a:buNone/>
              <a:defRPr/>
            </a:pPr>
            <a:endParaRPr lang="fr-FR" altLang="ko-KR" sz="24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fr-FR" altLang="ko-KR" sz="2800" dirty="0" smtClean="0"/>
              <a:t>Office Hours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fr-FR" altLang="ko-KR" sz="2400" dirty="0" smtClean="0"/>
              <a:t>You can see me by an appointment </a:t>
            </a:r>
            <a:r>
              <a:rPr lang="fr-FR" altLang="ko-KR" sz="2400" dirty="0"/>
              <a:t>a</a:t>
            </a:r>
            <a:r>
              <a:rPr lang="fr-FR" altLang="ko-KR" sz="2400" dirty="0" smtClean="0"/>
              <a:t>t </a:t>
            </a:r>
            <a:r>
              <a:rPr lang="fr-FR" altLang="ko-KR" sz="2400" dirty="0"/>
              <a:t>Rm </a:t>
            </a:r>
            <a:r>
              <a:rPr lang="fr-FR" altLang="ko-KR" sz="2400" dirty="0" smtClean="0"/>
              <a:t>615, </a:t>
            </a:r>
            <a:r>
              <a:rPr lang="fr-FR" altLang="ko-KR" sz="2400" dirty="0"/>
              <a:t>Bukak Bldg</a:t>
            </a:r>
            <a:r>
              <a:rPr lang="fr-FR" altLang="ko-KR" sz="2400" dirty="0" smtClean="0"/>
              <a:t>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fr-FR" altLang="ko-KR" sz="24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ko-KR" sz="2800" dirty="0" smtClean="0"/>
              <a:t>All information is (or will be) on-line: 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ko-KR" sz="2400" b="1" dirty="0" smtClean="0">
                <a:hlinkClick r:id="rId2"/>
              </a:rPr>
              <a:t>http://cswin.skuniv.ac.kr</a:t>
            </a:r>
            <a:r>
              <a:rPr lang="en-US" altLang="ko-KR" sz="2400" dirty="0" smtClean="0"/>
              <a:t>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ko-KR" sz="2800" dirty="0" smtClean="0"/>
          </a:p>
        </p:txBody>
      </p:sp>
      <p:sp>
        <p:nvSpPr>
          <p:cNvPr id="3076" name="슬라이드 번호 개체 틀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9FF5645-EF4B-4293-8B42-2B0F02EBD1A7}" type="slidenum">
              <a:rPr lang="en-US" altLang="ko-KR" sz="1400" smtClean="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5496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15221-EE2A-46A5-BD15-2AEF937C8C46}" type="slidenum">
              <a:rPr lang="ko-KR" altLang="en-US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2800" b="1">
                <a:ea typeface="맑은 고딕" pitchFamily="50" charset="-127"/>
              </a:rPr>
              <a:t>아두이노 소프트웨어</a:t>
            </a:r>
            <a:endParaRPr kumimoji="0" lang="en-US" altLang="ko-KR" sz="2800" b="1">
              <a:ea typeface="맑은 고딕" pitchFamily="50" charset="-127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kumimoji="0" lang="ko-KR" altLang="en-US" sz="2100" b="1" smtClean="0">
                <a:latin typeface="+mn-ea"/>
                <a:ea typeface="+mn-ea"/>
              </a:rPr>
              <a:t>소프트웨어 코드 작성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ko-KR" altLang="en-US" sz="2100" b="1" smtClean="0">
                <a:latin typeface="+mn-ea"/>
                <a:ea typeface="+mn-ea"/>
              </a:rPr>
              <a:t>통합개발환경 </a:t>
            </a:r>
            <a:r>
              <a:rPr lang="en-US" altLang="ko-KR" sz="2100" b="1" smtClean="0">
                <a:latin typeface="+mn-ea"/>
                <a:ea typeface="+mn-ea"/>
              </a:rPr>
              <a:t>Integrated Development Environment (IDE) </a:t>
            </a:r>
          </a:p>
          <a:p>
            <a:pPr>
              <a:defRPr/>
            </a:pPr>
            <a:r>
              <a:rPr lang="en-US" altLang="ko-KR" sz="2100" b="1" smtClean="0">
                <a:latin typeface="+mn-ea"/>
                <a:ea typeface="+mn-ea"/>
              </a:rPr>
              <a:t>       </a:t>
            </a:r>
            <a:r>
              <a:rPr lang="ko-KR" altLang="en-US" sz="2100" b="1" smtClean="0">
                <a:latin typeface="+mn-ea"/>
                <a:ea typeface="+mn-ea"/>
              </a:rPr>
              <a:t>에서 코드를 작성 </a:t>
            </a: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kumimoji="0" lang="ko-KR" altLang="en-US" sz="2100" b="1" smtClean="0">
                <a:latin typeface="+mn-ea"/>
                <a:ea typeface="+mn-ea"/>
              </a:rPr>
              <a:t>아두이노 소프트웨어는 </a:t>
            </a:r>
            <a:r>
              <a:rPr lang="en-US" altLang="ko-KR" sz="2100" b="1" smtClean="0">
                <a:latin typeface="+mn-ea"/>
                <a:ea typeface="+mn-ea"/>
              </a:rPr>
              <a:t>"Sketch" </a:t>
            </a:r>
            <a:r>
              <a:rPr lang="ko-KR" altLang="en-US" sz="2100" b="1" smtClean="0">
                <a:latin typeface="+mn-ea"/>
                <a:ea typeface="+mn-ea"/>
              </a:rPr>
              <a:t>라는 용어를 사용</a:t>
            </a:r>
          </a:p>
          <a:p>
            <a:pPr>
              <a:defRPr/>
            </a:pPr>
            <a:r>
              <a:rPr kumimoji="0" lang="ko-KR" altLang="en-US" sz="2100" b="1" smtClean="0">
                <a:latin typeface="+mn-ea"/>
              </a:rPr>
              <a:t>   </a:t>
            </a: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kumimoji="0" lang="ko-KR" altLang="en-US" sz="2100" b="1" smtClean="0">
                <a:latin typeface="+mn-ea"/>
                <a:ea typeface="+mn-ea"/>
              </a:rPr>
              <a:t>스케치 코드는 </a:t>
            </a:r>
            <a:r>
              <a:rPr kumimoji="0" lang="en-US" altLang="ko-KR" sz="2100" b="1" smtClean="0">
                <a:latin typeface="+mn-ea"/>
                <a:ea typeface="+mn-ea"/>
              </a:rPr>
              <a:t>C/C++ </a:t>
            </a:r>
            <a:r>
              <a:rPr kumimoji="0" lang="ko-KR" altLang="en-US" sz="2100" b="1" smtClean="0">
                <a:latin typeface="+mn-ea"/>
                <a:ea typeface="+mn-ea"/>
              </a:rPr>
              <a:t>문법을 이용해서 작성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kumimoji="0" lang="ko-KR" altLang="en-US" sz="2100" b="1" smtClean="0">
                <a:latin typeface="+mn-ea"/>
                <a:ea typeface="+mn-ea"/>
              </a:rPr>
              <a:t>아</a:t>
            </a:r>
            <a:r>
              <a:rPr lang="ko-KR" altLang="en-US" sz="2100" b="1" smtClean="0">
                <a:latin typeface="+mn-ea"/>
                <a:ea typeface="+mn-ea"/>
              </a:rPr>
              <a:t>두이노 </a:t>
            </a:r>
            <a:r>
              <a:rPr lang="en-US" altLang="ko-KR" sz="2100" b="1" smtClean="0">
                <a:latin typeface="+mn-ea"/>
                <a:ea typeface="+mn-ea"/>
              </a:rPr>
              <a:t>IDE </a:t>
            </a:r>
            <a:r>
              <a:rPr lang="ko-KR" altLang="en-US" sz="2100" b="1" smtClean="0">
                <a:latin typeface="+mn-ea"/>
                <a:ea typeface="+mn-ea"/>
              </a:rPr>
              <a:t>환경에서 소스코드</a:t>
            </a:r>
            <a:r>
              <a:rPr lang="en-US" altLang="ko-KR" sz="2100" b="1" smtClean="0">
                <a:latin typeface="+mn-ea"/>
                <a:ea typeface="+mn-ea"/>
              </a:rPr>
              <a:t>(Sketch)</a:t>
            </a:r>
            <a:r>
              <a:rPr lang="ko-KR" altLang="en-US" sz="2100" b="1" smtClean="0">
                <a:latin typeface="+mn-ea"/>
                <a:ea typeface="+mn-ea"/>
              </a:rPr>
              <a:t> 작성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en-US" altLang="ko-KR" sz="2100" b="1" smtClean="0">
                <a:latin typeface="+mn-ea"/>
                <a:ea typeface="+mn-ea"/>
              </a:rPr>
              <a:t>IDE </a:t>
            </a:r>
            <a:r>
              <a:rPr lang="ko-KR" altLang="en-US" sz="2100" b="1" smtClean="0">
                <a:latin typeface="+mn-ea"/>
                <a:ea typeface="+mn-ea"/>
              </a:rPr>
              <a:t>환경에서 컴파일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ko-KR" altLang="en-US" sz="2100" b="1" smtClean="0">
                <a:latin typeface="+mn-ea"/>
                <a:ea typeface="+mn-ea"/>
              </a:rPr>
              <a:t>아두이노 하드웨어</a:t>
            </a:r>
            <a:r>
              <a:rPr lang="en-US" altLang="ko-KR" sz="2100" b="1" smtClean="0">
                <a:latin typeface="+mn-ea"/>
                <a:ea typeface="+mn-ea"/>
              </a:rPr>
              <a:t>(Arduino UNO R3, Leonardo </a:t>
            </a:r>
            <a:r>
              <a:rPr lang="ko-KR" altLang="en-US" sz="2100" b="1" smtClean="0">
                <a:latin typeface="+mn-ea"/>
                <a:ea typeface="+mn-ea"/>
              </a:rPr>
              <a:t>등</a:t>
            </a:r>
            <a:r>
              <a:rPr lang="en-US" altLang="ko-KR" sz="2100" b="1" smtClean="0">
                <a:latin typeface="+mn-ea"/>
                <a:ea typeface="+mn-ea"/>
              </a:rPr>
              <a:t>) </a:t>
            </a:r>
            <a:r>
              <a:rPr lang="ko-KR" altLang="en-US" sz="2100" b="1" smtClean="0">
                <a:latin typeface="+mn-ea"/>
                <a:ea typeface="+mn-ea"/>
              </a:rPr>
              <a:t>에 바로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 smtClean="0">
                <a:latin typeface="+mn-ea"/>
                <a:ea typeface="+mn-ea"/>
              </a:rPr>
              <a:t>      </a:t>
            </a:r>
            <a:r>
              <a:rPr lang="ko-KR" altLang="en-US" sz="2100" b="1" smtClean="0">
                <a:latin typeface="+mn-ea"/>
                <a:ea typeface="+mn-ea"/>
              </a:rPr>
              <a:t> 업로드 하고 실행</a:t>
            </a:r>
          </a:p>
        </p:txBody>
      </p:sp>
    </p:spTree>
    <p:extLst>
      <p:ext uri="{BB962C8B-B14F-4D97-AF65-F5344CB8AC3E}">
        <p14:creationId xmlns:p14="http://schemas.microsoft.com/office/powerpoint/2010/main" val="38522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97CBD328-AA8C-4E3F-9298-A63EE5B34058}" type="slidenum">
              <a:rPr kumimoji="0" lang="ko-KR" altLang="en-US">
                <a:solidFill>
                  <a:srgbClr val="898989"/>
                </a:solidFill>
                <a:ea typeface="맑은 고딕" panose="020B0503020000020004" pitchFamily="50" charset="-127"/>
              </a:rPr>
              <a:pPr eaLnBrk="1" hangingPunct="1"/>
              <a:t>21</a:t>
            </a:fld>
            <a:endParaRPr kumimoji="0" lang="ko-KR" altLang="en-US">
              <a:solidFill>
                <a:srgbClr val="898989"/>
              </a:solidFill>
              <a:ea typeface="맑은 고딕" panose="020B0503020000020004" pitchFamily="50" charset="-127"/>
            </a:endParaRP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2800" b="1">
                <a:ea typeface="맑은 고딕" panose="020B0503020000020004" pitchFamily="50" charset="-127"/>
              </a:rPr>
              <a:t>아두이노 개발환경</a:t>
            </a:r>
            <a:endParaRPr kumimoji="0" lang="en-US" altLang="ko-KR" sz="2800" b="1">
              <a:ea typeface="맑은 고딕" panose="020B0503020000020004" pitchFamily="50" charset="-127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dirty="0" smtClean="0">
                <a:latin typeface="+mn-ea"/>
                <a:ea typeface="+mn-ea"/>
              </a:rPr>
              <a:t>□</a:t>
            </a:r>
            <a:r>
              <a:rPr kumimoji="0" lang="en-US" altLang="ko-KR" sz="2100" b="1" dirty="0" smtClean="0">
                <a:latin typeface="+mn-ea"/>
                <a:ea typeface="+mn-ea"/>
              </a:rPr>
              <a:t> </a:t>
            </a:r>
            <a:r>
              <a:rPr kumimoji="0" lang="ko-KR" altLang="en-US" sz="2100" b="1" dirty="0" err="1" smtClean="0">
                <a:latin typeface="+mn-ea"/>
                <a:ea typeface="+mn-ea"/>
              </a:rPr>
              <a:t>아두이노</a:t>
            </a:r>
            <a:r>
              <a:rPr kumimoji="0" lang="ko-KR" altLang="en-US" sz="2100" b="1" dirty="0" smtClean="0">
                <a:latin typeface="+mn-ea"/>
                <a:ea typeface="+mn-ea"/>
              </a:rPr>
              <a:t> 개발환경</a:t>
            </a:r>
            <a:endParaRPr kumimoji="0" lang="en-US" altLang="ko-KR" sz="2100" b="1" dirty="0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dirty="0" smtClean="0">
                <a:latin typeface="+mn-ea"/>
                <a:ea typeface="+mn-ea"/>
              </a:rPr>
              <a:t>   □</a:t>
            </a:r>
            <a:r>
              <a:rPr kumimoji="0" lang="en-US" altLang="ko-KR" sz="2100" b="1" dirty="0" smtClean="0">
                <a:latin typeface="+mn-ea"/>
                <a:ea typeface="+mn-ea"/>
              </a:rPr>
              <a:t> </a:t>
            </a:r>
            <a:r>
              <a:rPr lang="ko-KR" altLang="en-US" sz="2100" b="1" dirty="0" err="1" smtClean="0">
                <a:latin typeface="+mn-ea"/>
                <a:ea typeface="+mn-ea"/>
              </a:rPr>
              <a:t>아두이노는</a:t>
            </a:r>
            <a:r>
              <a:rPr lang="ko-KR" altLang="en-US" sz="2100" b="1" dirty="0" smtClean="0">
                <a:latin typeface="+mn-ea"/>
                <a:ea typeface="+mn-ea"/>
              </a:rPr>
              <a:t> 개발환경 </a:t>
            </a:r>
            <a:r>
              <a:rPr lang="en-US" altLang="ko-KR" sz="2100" b="1" dirty="0" smtClean="0">
                <a:latin typeface="+mn-ea"/>
                <a:ea typeface="+mn-ea"/>
              </a:rPr>
              <a:t>S/W</a:t>
            </a:r>
            <a:r>
              <a:rPr lang="ko-KR" altLang="en-US" sz="2100" b="1" dirty="0" smtClean="0">
                <a:latin typeface="+mn-ea"/>
                <a:ea typeface="+mn-ea"/>
              </a:rPr>
              <a:t>부터 </a:t>
            </a:r>
            <a:r>
              <a:rPr lang="ko-KR" altLang="en-US" sz="2100" b="1" dirty="0" err="1" smtClean="0">
                <a:latin typeface="+mn-ea"/>
                <a:ea typeface="+mn-ea"/>
              </a:rPr>
              <a:t>아두이노</a:t>
            </a:r>
            <a:r>
              <a:rPr lang="ko-KR" altLang="en-US" sz="2100" b="1" dirty="0" smtClean="0">
                <a:latin typeface="+mn-ea"/>
                <a:ea typeface="+mn-ea"/>
              </a:rPr>
              <a:t> </a:t>
            </a:r>
            <a:r>
              <a:rPr lang="en-US" altLang="ko-KR" sz="2100" b="1" dirty="0" smtClean="0">
                <a:latin typeface="+mn-ea"/>
                <a:ea typeface="+mn-ea"/>
              </a:rPr>
              <a:t>H/W </a:t>
            </a:r>
            <a:r>
              <a:rPr lang="ko-KR" altLang="en-US" sz="2100" b="1" dirty="0" smtClean="0">
                <a:latin typeface="+mn-ea"/>
                <a:ea typeface="+mn-ea"/>
              </a:rPr>
              <a:t>모두를 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      </a:t>
            </a:r>
            <a:r>
              <a:rPr lang="ko-KR" altLang="en-US" sz="2100" b="1" dirty="0" smtClean="0">
                <a:latin typeface="+mn-ea"/>
                <a:ea typeface="+mn-ea"/>
              </a:rPr>
              <a:t>오픈소스로 진행되고 또한 무료 이다</a:t>
            </a:r>
            <a:r>
              <a:rPr lang="en-US" altLang="ko-KR" sz="2100" b="1" dirty="0" smtClean="0">
                <a:latin typeface="+mn-ea"/>
                <a:ea typeface="+mn-ea"/>
              </a:rPr>
              <a:t>.</a:t>
            </a:r>
          </a:p>
          <a:p>
            <a:pPr>
              <a:defRPr/>
            </a:pPr>
            <a:r>
              <a:rPr kumimoji="0" lang="ko-KR" altLang="en-US" sz="2100" b="1" dirty="0" smtClean="0">
                <a:latin typeface="+mn-ea"/>
                <a:ea typeface="+mn-ea"/>
              </a:rPr>
              <a:t>   □</a:t>
            </a:r>
            <a:r>
              <a:rPr kumimoji="0" lang="en-US" altLang="ko-KR" sz="2100" b="1" dirty="0" smtClean="0">
                <a:latin typeface="+mn-ea"/>
                <a:ea typeface="+mn-ea"/>
              </a:rPr>
              <a:t> </a:t>
            </a:r>
            <a:r>
              <a:rPr kumimoji="0" lang="ko-KR" altLang="en-US" sz="2100" b="1" dirty="0" err="1" smtClean="0">
                <a:latin typeface="+mn-ea"/>
                <a:ea typeface="+mn-ea"/>
              </a:rPr>
              <a:t>아두이노</a:t>
            </a:r>
            <a:r>
              <a:rPr kumimoji="0" lang="ko-KR" altLang="en-US" sz="2100" b="1" dirty="0" smtClean="0">
                <a:latin typeface="+mn-ea"/>
                <a:ea typeface="+mn-ea"/>
              </a:rPr>
              <a:t> 통합개발환경</a:t>
            </a:r>
            <a:r>
              <a:rPr kumimoji="0" lang="en-US" altLang="ko-KR" sz="2100" b="1" dirty="0" smtClean="0">
                <a:latin typeface="+mn-ea"/>
                <a:ea typeface="+mn-ea"/>
              </a:rPr>
              <a:t>(IDE) </a:t>
            </a:r>
            <a:r>
              <a:rPr kumimoji="0" lang="ko-KR" altLang="en-US" sz="2100" b="1" dirty="0" smtClean="0">
                <a:latin typeface="+mn-ea"/>
                <a:ea typeface="+mn-ea"/>
              </a:rPr>
              <a:t>다운로드</a:t>
            </a:r>
            <a:endParaRPr kumimoji="0" lang="en-US" altLang="ko-KR" sz="2100" b="1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          </a:t>
            </a:r>
            <a:r>
              <a:rPr lang="en-US" altLang="ko-KR" sz="2100" b="1" dirty="0" smtClean="0">
                <a:latin typeface="+mn-ea"/>
                <a:ea typeface="+mn-ea"/>
                <a:hlinkClick r:id="rId2"/>
              </a:rPr>
              <a:t>https</a:t>
            </a:r>
            <a:r>
              <a:rPr lang="en-US" altLang="ko-KR" sz="2100" b="1" dirty="0">
                <a:latin typeface="+mn-ea"/>
                <a:ea typeface="+mn-ea"/>
                <a:hlinkClick r:id="rId2"/>
              </a:rPr>
              <a:t>://</a:t>
            </a:r>
            <a:r>
              <a:rPr lang="en-US" altLang="ko-KR" sz="2100" b="1" dirty="0" smtClean="0">
                <a:latin typeface="+mn-ea"/>
                <a:ea typeface="+mn-ea"/>
                <a:hlinkClick r:id="rId2"/>
              </a:rPr>
              <a:t>www.arduino.cc/en/Main/Software</a:t>
            </a:r>
            <a:r>
              <a:rPr lang="en-US" altLang="ko-KR" sz="2100" b="1" dirty="0" smtClean="0">
                <a:latin typeface="+mn-ea"/>
                <a:ea typeface="+mn-ea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004990"/>
            <a:ext cx="7703560" cy="33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B59AB6F7-EC51-4E28-8DF6-123629F3D987}" type="slidenum">
              <a:rPr kumimoji="0" lang="ko-KR" altLang="en-US">
                <a:solidFill>
                  <a:srgbClr val="898989"/>
                </a:solidFill>
                <a:ea typeface="맑은 고딕" panose="020B0503020000020004" pitchFamily="50" charset="-127"/>
              </a:rPr>
              <a:pPr eaLnBrk="1" hangingPunct="1"/>
              <a:t>22</a:t>
            </a:fld>
            <a:endParaRPr kumimoji="0" lang="ko-KR" altLang="en-US">
              <a:solidFill>
                <a:srgbClr val="898989"/>
              </a:solidFill>
              <a:ea typeface="맑은 고딕" panose="020B0503020000020004" pitchFamily="50" charset="-127"/>
            </a:endParaRP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2800" b="1">
                <a:ea typeface="맑은 고딕" panose="020B0503020000020004" pitchFamily="50" charset="-127"/>
              </a:rPr>
              <a:t>아두이노 통합개발환경</a:t>
            </a:r>
            <a:r>
              <a:rPr kumimoji="0" lang="en-US" altLang="ko-KR" sz="2800" b="1">
                <a:ea typeface="맑은 고딕" panose="020B0503020000020004" pitchFamily="50" charset="-127"/>
              </a:rPr>
              <a:t>(IDE) </a:t>
            </a:r>
            <a:r>
              <a:rPr kumimoji="0" lang="ko-KR" altLang="en-US" sz="2800" b="1">
                <a:ea typeface="맑은 고딕" panose="020B0503020000020004" pitchFamily="50" charset="-127"/>
              </a:rPr>
              <a:t>설치</a:t>
            </a:r>
            <a:endParaRPr kumimoji="0" lang="en-US" altLang="ko-KR" sz="2800" b="1">
              <a:ea typeface="맑은 고딕" panose="020B0503020000020004" pitchFamily="50" charset="-127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kumimoji="0" lang="ko-KR" altLang="en-US" sz="2100" b="1" dirty="0" err="1" smtClean="0">
                <a:latin typeface="+mn-ea"/>
                <a:ea typeface="+mn-ea"/>
              </a:rPr>
              <a:t>아두이노</a:t>
            </a:r>
            <a:r>
              <a:rPr kumimoji="0" lang="ko-KR" altLang="en-US" sz="2100" b="1" dirty="0" smtClean="0">
                <a:latin typeface="+mn-ea"/>
                <a:ea typeface="+mn-ea"/>
              </a:rPr>
              <a:t> 개발환경 다운로드</a:t>
            </a:r>
            <a:endParaRPr kumimoji="0"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Windows </a:t>
            </a:r>
            <a:r>
              <a:rPr lang="ko-KR" altLang="en-US" sz="2100" b="1" dirty="0" smtClean="0">
                <a:latin typeface="+mn-ea"/>
                <a:ea typeface="+mn-ea"/>
              </a:rPr>
              <a:t>개발용 </a:t>
            </a:r>
            <a:r>
              <a:rPr lang="en-US" altLang="ko-KR" sz="2100" b="1" dirty="0" smtClean="0">
                <a:latin typeface="+mn-ea"/>
                <a:ea typeface="+mn-ea"/>
              </a:rPr>
              <a:t>ZIP </a:t>
            </a:r>
            <a:r>
              <a:rPr lang="ko-KR" altLang="en-US" sz="2100" b="1" dirty="0" smtClean="0">
                <a:latin typeface="+mn-ea"/>
                <a:ea typeface="+mn-ea"/>
              </a:rPr>
              <a:t>파일</a:t>
            </a:r>
            <a:r>
              <a:rPr lang="en-US" altLang="ko-KR" sz="2100" b="1" dirty="0">
                <a:latin typeface="+mn-ea"/>
                <a:ea typeface="+mn-ea"/>
              </a:rPr>
              <a:t>(</a:t>
            </a:r>
            <a:r>
              <a:rPr lang="en-US" altLang="ko-KR" sz="2100" b="1" dirty="0" smtClean="0">
                <a:latin typeface="+mn-ea"/>
                <a:ea typeface="+mn-ea"/>
              </a:rPr>
              <a:t>arduino-1.8.8-windows.zip)</a:t>
            </a:r>
            <a:r>
              <a:rPr lang="ko-KR" altLang="en-US" sz="2100" b="1" dirty="0" smtClean="0">
                <a:latin typeface="+mn-ea"/>
                <a:ea typeface="+mn-ea"/>
              </a:rPr>
              <a:t> 다운로드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C:/</a:t>
            </a:r>
            <a:r>
              <a:rPr lang="en-US" altLang="ko-KR" sz="2100" b="1" dirty="0">
                <a:latin typeface="+mn-ea"/>
                <a:ea typeface="+mn-ea"/>
              </a:rPr>
              <a:t>a</a:t>
            </a:r>
            <a:r>
              <a:rPr lang="en-US" altLang="ko-KR" sz="2100" b="1" dirty="0" smtClean="0">
                <a:latin typeface="+mn-ea"/>
                <a:ea typeface="+mn-ea"/>
              </a:rPr>
              <a:t>rduino-1.8.8 </a:t>
            </a:r>
            <a:r>
              <a:rPr lang="ko-KR" altLang="en-US" sz="2100" b="1" dirty="0" smtClean="0">
                <a:latin typeface="+mn-ea"/>
                <a:ea typeface="+mn-ea"/>
              </a:rPr>
              <a:t>에 압축 해제 하여 설치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ZIP </a:t>
            </a:r>
            <a:r>
              <a:rPr lang="ko-KR" altLang="en-US" sz="2100" b="1" dirty="0" err="1" smtClean="0">
                <a:latin typeface="+mn-ea"/>
                <a:ea typeface="+mn-ea"/>
              </a:rPr>
              <a:t>파일형태의</a:t>
            </a:r>
            <a:r>
              <a:rPr lang="ko-KR" altLang="en-US" sz="2100" b="1" dirty="0" smtClean="0">
                <a:latin typeface="+mn-ea"/>
                <a:ea typeface="+mn-ea"/>
              </a:rPr>
              <a:t> </a:t>
            </a:r>
            <a:r>
              <a:rPr lang="ko-KR" altLang="en-US" sz="2100" b="1" dirty="0" err="1" smtClean="0">
                <a:latin typeface="+mn-ea"/>
                <a:ea typeface="+mn-ea"/>
              </a:rPr>
              <a:t>설치파일은</a:t>
            </a:r>
            <a:r>
              <a:rPr lang="ko-KR" altLang="en-US" sz="2100" b="1" dirty="0" smtClean="0">
                <a:latin typeface="+mn-ea"/>
                <a:ea typeface="+mn-ea"/>
              </a:rPr>
              <a:t> 압축만 해제하면 된다</a:t>
            </a:r>
            <a:r>
              <a:rPr lang="en-US" altLang="ko-KR" sz="2100" b="1" dirty="0" smtClean="0">
                <a:latin typeface="+mn-ea"/>
                <a:ea typeface="+mn-ea"/>
              </a:rPr>
              <a:t>. 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smtClean="0">
                <a:latin typeface="+mn-ea"/>
                <a:ea typeface="+mn-ea"/>
              </a:rPr>
              <a:t>다른 설치 과정은 필요하지 않다</a:t>
            </a:r>
            <a:r>
              <a:rPr lang="en-US" altLang="ko-KR" sz="2100" b="1" dirty="0" smtClean="0">
                <a:latin typeface="+mn-ea"/>
                <a:ea typeface="+mn-ea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kumimoji="0" lang="ko-KR" altLang="en-US" sz="2100" b="1" dirty="0" smtClean="0">
                <a:latin typeface="+mn-ea"/>
                <a:ea typeface="+mn-ea"/>
              </a:rPr>
              <a:t>압축 해제 후 </a:t>
            </a:r>
            <a:r>
              <a:rPr lang="en-US" altLang="ko-KR" sz="2100" b="1" dirty="0" smtClean="0">
                <a:latin typeface="+mn-ea"/>
                <a:ea typeface="+mn-ea"/>
              </a:rPr>
              <a:t>C:/arduino-1.8.8/arduino.exe </a:t>
            </a:r>
            <a:r>
              <a:rPr lang="ko-KR" altLang="en-US" sz="2100" b="1" dirty="0" smtClean="0">
                <a:latin typeface="+mn-ea"/>
                <a:ea typeface="+mn-ea"/>
              </a:rPr>
              <a:t>실행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err="1" smtClean="0">
                <a:latin typeface="+mn-ea"/>
                <a:ea typeface="+mn-ea"/>
              </a:rPr>
              <a:t>아두이노</a:t>
            </a:r>
            <a:r>
              <a:rPr lang="ko-KR" altLang="en-US" sz="2100" b="1" dirty="0" smtClean="0">
                <a:latin typeface="+mn-ea"/>
                <a:ea typeface="+mn-ea"/>
              </a:rPr>
              <a:t> 설치 관련 </a:t>
            </a:r>
            <a:r>
              <a:rPr lang="en-US" altLang="ko-KR" sz="2100" b="1" dirty="0" smtClean="0">
                <a:latin typeface="+mn-ea"/>
                <a:ea typeface="+mn-ea"/>
              </a:rPr>
              <a:t>Troubleshooting</a:t>
            </a:r>
            <a:endParaRPr lang="ko-KR" altLang="en-US" sz="2100" b="1" dirty="0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dirty="0" smtClean="0">
                <a:latin typeface="+mn-ea"/>
              </a:rPr>
              <a:t>       </a:t>
            </a:r>
            <a:r>
              <a:rPr kumimoji="0" lang="en-US" altLang="ko-KR" sz="2100" b="1" dirty="0" smtClean="0">
                <a:latin typeface="+mn-ea"/>
              </a:rPr>
              <a:t>	     </a:t>
            </a:r>
            <a:r>
              <a:rPr lang="en-US" altLang="ko-KR" sz="2100" b="1" u="sng" dirty="0" smtClean="0">
                <a:latin typeface="+mn-ea"/>
                <a:ea typeface="+mn-ea"/>
                <a:hlinkClick r:id="rId2"/>
              </a:rPr>
              <a:t>https://arduino.cc/en/Guide/Troubleshooting</a:t>
            </a:r>
            <a:endParaRPr lang="ko-KR" altLang="en-US" sz="2100" b="1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sz="2100" b="1" dirty="0" smtClean="0">
              <a:latin typeface="+mn-ea"/>
              <a:ea typeface="+mn-ea"/>
            </a:endParaRPr>
          </a:p>
        </p:txBody>
      </p:sp>
      <p:sp>
        <p:nvSpPr>
          <p:cNvPr id="1638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02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219200"/>
            <a:ext cx="88868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332656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www.arduino.cc/en/Guide/Windows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3140968"/>
            <a:ext cx="30963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7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"/>
            <a:ext cx="8039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70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085850"/>
            <a:ext cx="885825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454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2B4318-72EB-40A6-9111-076518E1853C}" type="slidenum">
              <a:rPr lang="ko-KR" altLang="en-US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– USB </a:t>
            </a:r>
            <a:r>
              <a:rPr lang="ko-KR" altLang="en-US" sz="2800" b="1" smtClean="0">
                <a:latin typeface="+mn-ea"/>
                <a:ea typeface="+mn-ea"/>
              </a:rPr>
              <a:t>드라이버 설치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225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25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25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253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25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lang="en-US" altLang="ko-KR" sz="2100" b="1" smtClean="0">
                <a:latin typeface="+mn-ea"/>
                <a:ea typeface="+mn-ea"/>
              </a:rPr>
              <a:t>USB </a:t>
            </a:r>
            <a:r>
              <a:rPr lang="ko-KR" altLang="en-US" sz="2100" b="1" smtClean="0">
                <a:latin typeface="+mn-ea"/>
                <a:ea typeface="+mn-ea"/>
              </a:rPr>
              <a:t>케이블</a:t>
            </a:r>
            <a:r>
              <a:rPr lang="en-US" altLang="ko-KR" sz="2100" b="1" smtClean="0">
                <a:latin typeface="+mn-ea"/>
                <a:ea typeface="+mn-ea"/>
              </a:rPr>
              <a:t>(A to B</a:t>
            </a:r>
            <a:r>
              <a:rPr lang="ko-KR" altLang="en-US" sz="2100" b="1" smtClean="0">
                <a:latin typeface="+mn-ea"/>
                <a:ea typeface="+mn-ea"/>
              </a:rPr>
              <a:t>형</a:t>
            </a:r>
            <a:r>
              <a:rPr lang="en-US" altLang="ko-KR" sz="2100" b="1" smtClean="0">
                <a:latin typeface="+mn-ea"/>
                <a:ea typeface="+mn-ea"/>
              </a:rPr>
              <a:t>)</a:t>
            </a:r>
            <a:r>
              <a:rPr lang="ko-KR" altLang="en-US" sz="2100" b="1" smtClean="0">
                <a:latin typeface="+mn-ea"/>
                <a:ea typeface="+mn-ea"/>
              </a:rPr>
              <a:t>을 이용하여 </a:t>
            </a:r>
            <a:r>
              <a:rPr lang="en-US" altLang="ko-KR" sz="2100" b="1" smtClean="0">
                <a:latin typeface="+mn-ea"/>
                <a:ea typeface="+mn-ea"/>
              </a:rPr>
              <a:t>PC</a:t>
            </a:r>
            <a:r>
              <a:rPr lang="ko-KR" altLang="en-US" sz="2100" b="1" smtClean="0">
                <a:latin typeface="+mn-ea"/>
                <a:ea typeface="+mn-ea"/>
              </a:rPr>
              <a:t>와 </a:t>
            </a:r>
            <a:r>
              <a:rPr lang="en-US" altLang="ko-KR" sz="2100" b="1" smtClean="0">
                <a:latin typeface="+mn-ea"/>
                <a:ea typeface="+mn-ea"/>
              </a:rPr>
              <a:t>Arduino UNO R3</a:t>
            </a:r>
            <a:r>
              <a:rPr lang="ko-KR" altLang="en-US" sz="2100" b="1" smtClean="0">
                <a:latin typeface="+mn-ea"/>
                <a:ea typeface="+mn-ea"/>
              </a:rPr>
              <a:t>의 </a:t>
            </a:r>
            <a:endParaRPr lang="en-US" altLang="ko-KR" sz="2100" b="1" smtClean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2100" b="1" smtClean="0">
                <a:latin typeface="+mn-ea"/>
                <a:ea typeface="+mn-ea"/>
              </a:rPr>
              <a:t>    USB Socket</a:t>
            </a:r>
            <a:r>
              <a:rPr lang="ko-KR" altLang="en-US" sz="2100" b="1" smtClean="0">
                <a:latin typeface="+mn-ea"/>
                <a:ea typeface="+mn-ea"/>
              </a:rPr>
              <a:t>에 연결 후 장치 관리자 확인</a:t>
            </a:r>
            <a:endParaRPr lang="en-US" altLang="ko-KR" sz="2100" b="1" smtClean="0">
              <a:latin typeface="+mn-ea"/>
              <a:ea typeface="+mn-ea"/>
            </a:endParaRPr>
          </a:p>
          <a:p>
            <a:pPr eaLnBrk="1" hangingPunct="1">
              <a:defRPr/>
            </a:pPr>
            <a:endParaRPr lang="en-US" altLang="ko-KR" sz="2100" b="1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>
                <a:latin typeface="+mn-ea"/>
                <a:ea typeface="+mn-ea"/>
              </a:rPr>
              <a:t>□</a:t>
            </a:r>
            <a:r>
              <a:rPr kumimoji="0" lang="en-US" altLang="ko-KR" sz="2100" b="1">
                <a:latin typeface="+mn-ea"/>
                <a:ea typeface="+mn-ea"/>
              </a:rPr>
              <a:t> </a:t>
            </a:r>
            <a:r>
              <a:rPr kumimoji="0" lang="ko-KR" altLang="en-US" sz="2100" b="1">
                <a:latin typeface="+mn-ea"/>
                <a:ea typeface="+mn-ea"/>
              </a:rPr>
              <a:t>장치 관리자 실행 방법</a:t>
            </a:r>
            <a:endParaRPr kumimoji="0" lang="en-US" altLang="ko-KR" sz="2100" b="1">
              <a:latin typeface="+mn-ea"/>
              <a:ea typeface="+mn-ea"/>
            </a:endParaRPr>
          </a:p>
          <a:p>
            <a:pPr>
              <a:defRPr/>
            </a:pPr>
            <a:r>
              <a:rPr kumimoji="0" lang="en-US" altLang="ko-KR" sz="2100" b="1">
                <a:latin typeface="+mn-ea"/>
                <a:ea typeface="+mn-ea"/>
              </a:rPr>
              <a:t>   </a:t>
            </a:r>
            <a:r>
              <a:rPr kumimoji="0" lang="ko-KR" altLang="en-US" sz="2100" b="1">
                <a:latin typeface="+mn-ea"/>
                <a:ea typeface="+mn-ea"/>
              </a:rPr>
              <a:t>□</a:t>
            </a:r>
            <a:r>
              <a:rPr kumimoji="0" lang="en-US" altLang="ko-KR" sz="2100" b="1">
                <a:latin typeface="+mn-ea"/>
                <a:ea typeface="+mn-ea"/>
              </a:rPr>
              <a:t> </a:t>
            </a:r>
            <a:r>
              <a:rPr lang="ko-KR" altLang="en-US" sz="2100" b="1">
                <a:latin typeface="+mn-ea"/>
                <a:ea typeface="+mn-ea"/>
              </a:rPr>
              <a:t>실행메뉴</a:t>
            </a:r>
            <a:r>
              <a:rPr lang="en-US" altLang="ko-KR" sz="2100" b="1">
                <a:latin typeface="+mn-ea"/>
                <a:ea typeface="+mn-ea"/>
              </a:rPr>
              <a:t>(Windows+R)</a:t>
            </a:r>
            <a:r>
              <a:rPr lang="ko-KR" altLang="en-US" sz="2100" b="1">
                <a:latin typeface="+mn-ea"/>
                <a:ea typeface="+mn-ea"/>
              </a:rPr>
              <a:t>에서 </a:t>
            </a:r>
            <a:r>
              <a:rPr lang="en-US" altLang="ko-KR" sz="2100" b="1">
                <a:latin typeface="+mn-ea"/>
                <a:ea typeface="+mn-ea"/>
              </a:rPr>
              <a:t>devmgmt.msc </a:t>
            </a:r>
            <a:r>
              <a:rPr lang="ko-KR" altLang="en-US" sz="2100" b="1">
                <a:latin typeface="+mn-ea"/>
                <a:ea typeface="+mn-ea"/>
              </a:rPr>
              <a:t>를 입력한후 </a:t>
            </a:r>
            <a:endParaRPr lang="en-US" altLang="ko-KR" sz="2100" b="1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>
                <a:latin typeface="+mn-ea"/>
                <a:ea typeface="+mn-ea"/>
              </a:rPr>
              <a:t>       Enter</a:t>
            </a:r>
            <a:r>
              <a:rPr lang="ko-KR" altLang="en-US" sz="2100" b="1">
                <a:latin typeface="+mn-ea"/>
                <a:ea typeface="+mn-ea"/>
              </a:rPr>
              <a:t>를 누르면 된다</a:t>
            </a:r>
            <a:r>
              <a:rPr lang="en-US" altLang="ko-KR" sz="2100" b="1">
                <a:latin typeface="+mn-ea"/>
                <a:ea typeface="+mn-ea"/>
              </a:rPr>
              <a:t>.</a:t>
            </a:r>
            <a:endParaRPr lang="ko-KR" altLang="en-US" sz="2100" b="1">
              <a:latin typeface="+mn-ea"/>
              <a:ea typeface="+mn-ea"/>
            </a:endParaRPr>
          </a:p>
          <a:p>
            <a:pPr eaLnBrk="1" hangingPunct="1">
              <a:defRPr/>
            </a:pPr>
            <a:endParaRPr lang="ko-KR" altLang="en-US" sz="2100" b="1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85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0FD51-DB2A-469F-9508-7F8B8BEF18C1}" type="slidenum">
              <a:rPr lang="ko-KR" altLang="en-US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– USB </a:t>
            </a:r>
            <a:r>
              <a:rPr lang="ko-KR" altLang="en-US" sz="2800" b="1" smtClean="0">
                <a:latin typeface="+mn-ea"/>
                <a:ea typeface="+mn-ea"/>
              </a:rPr>
              <a:t>드라이버 설치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235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35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355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35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Arduino UNO R3 USB </a:t>
            </a:r>
            <a:r>
              <a:rPr kumimoji="0" lang="ko-KR" altLang="en-US" sz="2100" b="1" smtClean="0">
                <a:latin typeface="+mn-ea"/>
                <a:ea typeface="+mn-ea"/>
              </a:rPr>
              <a:t>드라이버가 올바르게 설치된 경우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235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3562" name="_x274290160" descr="EMB000022f001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893888"/>
            <a:ext cx="6592887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5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92DA29-12B2-4591-ABF7-1E0DADA0DF76}" type="slidenum">
              <a:rPr lang="ko-KR" altLang="en-US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– USB </a:t>
            </a:r>
            <a:r>
              <a:rPr lang="ko-KR" altLang="en-US" sz="2800" b="1" smtClean="0">
                <a:latin typeface="+mn-ea"/>
                <a:ea typeface="+mn-ea"/>
              </a:rPr>
              <a:t>드라이버 설치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45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458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45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Arduino UNO R3 USB </a:t>
            </a:r>
            <a:r>
              <a:rPr kumimoji="0" lang="ko-KR" altLang="en-US" sz="2100" b="1" smtClean="0">
                <a:latin typeface="+mn-ea"/>
                <a:ea typeface="+mn-ea"/>
              </a:rPr>
              <a:t>드라이버가 잘 설치되지 않은 경우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245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4587" name="_x274291760" descr="EMB000022f001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73238"/>
            <a:ext cx="6711950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765175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ko-KR" dirty="0" smtClean="0">
                <a:solidFill>
                  <a:srgbClr val="3399FF"/>
                </a:solidFill>
              </a:rPr>
              <a:t>Grading Policy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7704" y="1700808"/>
            <a:ext cx="5472113" cy="1872481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ko-KR" dirty="0" smtClean="0">
                <a:ea typeface="굴림" pitchFamily="50" charset="-127"/>
              </a:rPr>
              <a:t> Assignments </a:t>
            </a:r>
            <a:r>
              <a:rPr lang="en-US" altLang="ko-KR" dirty="0">
                <a:ea typeface="굴림" pitchFamily="50" charset="-127"/>
              </a:rPr>
              <a:t>	</a:t>
            </a:r>
            <a:r>
              <a:rPr lang="en-US" altLang="ko-KR" dirty="0" smtClean="0">
                <a:ea typeface="굴림" pitchFamily="50" charset="-127"/>
              </a:rPr>
              <a:t>	20%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ko-KR" dirty="0" smtClean="0">
                <a:ea typeface="굴림" pitchFamily="50" charset="-127"/>
              </a:rPr>
              <a:t> Attendances		20%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ko-KR" dirty="0" smtClean="0">
                <a:ea typeface="굴림" pitchFamily="50" charset="-127"/>
              </a:rPr>
              <a:t> Midterm			20%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ko-KR" dirty="0" smtClean="0">
                <a:ea typeface="굴림" pitchFamily="50" charset="-127"/>
              </a:rPr>
              <a:t> Final			40% </a:t>
            </a:r>
          </a:p>
          <a:p>
            <a:pPr eaLnBrk="1" hangingPunct="1"/>
            <a:endParaRPr lang="en-US" altLang="ko-KR" dirty="0" smtClean="0">
              <a:ea typeface="굴림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03400" y="3885045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each assignment, you have to show demonstration of your work at the starting of each class. If not ready or not working, 0 point will be given. Lateness is not allowed.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midterm, a design problem will be given.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final, your project will be evaluated based on </a:t>
            </a:r>
            <a:r>
              <a:rPr lang="en-US" altLang="ko-KR" dirty="0" smtClean="0">
                <a:solidFill>
                  <a:srgbClr val="FF0000"/>
                </a:solidFill>
              </a:rPr>
              <a:t>creativity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completeness</a:t>
            </a:r>
            <a:r>
              <a:rPr lang="en-US" altLang="ko-KR" dirty="0" smtClean="0"/>
              <a:t>, and </a:t>
            </a:r>
            <a:r>
              <a:rPr lang="en-US" altLang="ko-KR" dirty="0" smtClean="0">
                <a:solidFill>
                  <a:srgbClr val="FF0000"/>
                </a:solidFill>
              </a:rPr>
              <a:t>level</a:t>
            </a:r>
            <a:r>
              <a:rPr lang="en-US" altLang="ko-KR" dirty="0" smtClean="0"/>
              <a:t> of your work. No lateness of presentation is allowed.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D5953E-D80D-49CF-8774-CB731FC336E3}" type="slidenum">
              <a:rPr lang="ko-KR" altLang="en-US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– USB </a:t>
            </a:r>
            <a:r>
              <a:rPr lang="ko-KR" altLang="en-US" sz="2800" b="1" smtClean="0">
                <a:latin typeface="+mn-ea"/>
                <a:ea typeface="+mn-ea"/>
              </a:rPr>
              <a:t>드라이버 업데이트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560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560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56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Arduino UNO R3 USB </a:t>
            </a:r>
            <a:r>
              <a:rPr kumimoji="0" lang="ko-KR" altLang="en-US" sz="2100" b="1" smtClean="0">
                <a:latin typeface="+mn-ea"/>
                <a:ea typeface="+mn-ea"/>
              </a:rPr>
              <a:t>드라이버가 잘 설치되지 않은 경우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kumimoji="0" lang="en-US" altLang="ko-KR" sz="2100" b="1" smtClean="0">
                <a:latin typeface="+mn-ea"/>
                <a:ea typeface="+mn-ea"/>
              </a:rPr>
              <a:t>USB </a:t>
            </a:r>
            <a:r>
              <a:rPr kumimoji="0" lang="ko-KR" altLang="en-US" sz="2100" b="1" smtClean="0">
                <a:latin typeface="+mn-ea"/>
                <a:ea typeface="+mn-ea"/>
              </a:rPr>
              <a:t>장치 드라이버 업데이트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256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56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56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5612" name="_x274290960" descr="EMB000022f001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93888"/>
            <a:ext cx="6532562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75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401AB6-3B77-4831-9A46-5B0E04FA08E4}" type="slidenum">
              <a:rPr lang="ko-KR" altLang="en-US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– USB </a:t>
            </a:r>
            <a:r>
              <a:rPr lang="ko-KR" altLang="en-US" sz="2800" b="1" smtClean="0">
                <a:latin typeface="+mn-ea"/>
                <a:ea typeface="+mn-ea"/>
              </a:rPr>
              <a:t>드라이버 업데이트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3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</a:t>
            </a:r>
            <a:r>
              <a:rPr kumimoji="0" lang="en-US" altLang="ko-KR" sz="2100" b="1" smtClean="0">
                <a:latin typeface="+mn-ea"/>
                <a:ea typeface="+mn-ea"/>
              </a:rPr>
              <a:t>USB </a:t>
            </a:r>
            <a:r>
              <a:rPr kumimoji="0" lang="ko-KR" altLang="en-US" sz="2100" b="1" smtClean="0">
                <a:latin typeface="+mn-ea"/>
                <a:ea typeface="+mn-ea"/>
              </a:rPr>
              <a:t>장치 드라이버 업데이트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266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6637" name="_x274288720" descr="EMB000022f001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09750"/>
            <a:ext cx="621188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3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8C0BA2-099D-4073-BB08-2C442C1260EE}" type="slidenum">
              <a:rPr lang="ko-KR" altLang="en-US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– USB </a:t>
            </a:r>
            <a:r>
              <a:rPr lang="ko-KR" altLang="en-US" sz="2800" b="1" smtClean="0">
                <a:latin typeface="+mn-ea"/>
                <a:ea typeface="+mn-ea"/>
              </a:rPr>
              <a:t>드라이버 업데이트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65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65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6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</a:t>
            </a:r>
            <a:r>
              <a:rPr kumimoji="0" lang="en-US" altLang="ko-KR" sz="2100" b="1" smtClean="0">
                <a:latin typeface="+mn-ea"/>
                <a:ea typeface="+mn-ea"/>
              </a:rPr>
              <a:t>USB </a:t>
            </a:r>
            <a:r>
              <a:rPr kumimoji="0" lang="ko-KR" altLang="en-US" sz="2100" b="1" smtClean="0">
                <a:latin typeface="+mn-ea"/>
                <a:ea typeface="+mn-ea"/>
              </a:rPr>
              <a:t>장치 드라이버 업데이트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276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6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6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6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6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7662" name="_x274292480" descr="EMB000022f001f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1754188"/>
            <a:ext cx="4611687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50958F-63F2-4C8D-AE9E-D1AE6B16864B}" type="slidenum">
              <a:rPr lang="ko-KR" altLang="en-US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– USB </a:t>
            </a:r>
            <a:r>
              <a:rPr lang="ko-KR" altLang="en-US" sz="2800" b="1" smtClean="0">
                <a:latin typeface="+mn-ea"/>
                <a:ea typeface="+mn-ea"/>
              </a:rPr>
              <a:t>드라이버 업데이트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67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67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</a:t>
            </a:r>
            <a:r>
              <a:rPr kumimoji="0" lang="en-US" altLang="ko-KR" sz="2100" b="1" smtClean="0">
                <a:latin typeface="+mn-ea"/>
                <a:ea typeface="+mn-ea"/>
              </a:rPr>
              <a:t>USB </a:t>
            </a:r>
            <a:r>
              <a:rPr kumimoji="0" lang="ko-KR" altLang="en-US" sz="2100" b="1" smtClean="0">
                <a:latin typeface="+mn-ea"/>
                <a:ea typeface="+mn-ea"/>
              </a:rPr>
              <a:t>장치 드라이버 업데이트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286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6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6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6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6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6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8687" name="_x274290480" descr="EMB000022f001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844675"/>
            <a:ext cx="61626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02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191CB3-4185-482A-81C7-3A7F244C7EAF}" type="slidenum">
              <a:rPr lang="ko-KR" altLang="en-US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– USB </a:t>
            </a:r>
            <a:r>
              <a:rPr lang="ko-KR" altLang="en-US" sz="2800" b="1" smtClean="0">
                <a:latin typeface="+mn-ea"/>
                <a:ea typeface="+mn-ea"/>
              </a:rPr>
              <a:t>드라이버 업데이트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0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0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0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</a:t>
            </a:r>
            <a:r>
              <a:rPr kumimoji="0" lang="en-US" altLang="ko-KR" sz="2100" b="1" smtClean="0">
                <a:latin typeface="+mn-ea"/>
                <a:ea typeface="+mn-ea"/>
              </a:rPr>
              <a:t>USB </a:t>
            </a:r>
            <a:r>
              <a:rPr kumimoji="0" lang="ko-KR" altLang="en-US" sz="2100" b="1" smtClean="0">
                <a:latin typeface="+mn-ea"/>
                <a:ea typeface="+mn-ea"/>
              </a:rPr>
              <a:t>장치 드라이버 업데이트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2970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7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9713" name="_x274291760" descr="EMB000022f002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30375"/>
            <a:ext cx="5424487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9715" name="_x274291680" descr="EMB000022f002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3500438"/>
            <a:ext cx="387826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7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9A6897-9884-4401-AEF9-02D7A48C3DCD}" type="slidenum">
              <a:rPr lang="ko-KR" altLang="en-US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Arduino UNO R3 – USB </a:t>
            </a:r>
            <a:r>
              <a:rPr lang="ko-KR" altLang="en-US" sz="2800" b="1" smtClean="0">
                <a:latin typeface="+mn-ea"/>
                <a:ea typeface="+mn-ea"/>
              </a:rPr>
              <a:t>드라이버 업데이트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2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2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</a:t>
            </a:r>
            <a:r>
              <a:rPr kumimoji="0" lang="en-US" altLang="ko-KR" sz="2100" b="1" smtClean="0">
                <a:latin typeface="+mn-ea"/>
                <a:ea typeface="+mn-ea"/>
              </a:rPr>
              <a:t>USB </a:t>
            </a:r>
            <a:r>
              <a:rPr kumimoji="0" lang="ko-KR" altLang="en-US" sz="2100" b="1" smtClean="0">
                <a:latin typeface="+mn-ea"/>
                <a:ea typeface="+mn-ea"/>
              </a:rPr>
              <a:t>장치 드라이버 업데이트 완료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sp>
        <p:nvSpPr>
          <p:cNvPr id="307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3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7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30739" name="_x274288960" descr="EMB000022f002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44675"/>
            <a:ext cx="6605587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88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4000" smtClean="0">
                <a:solidFill>
                  <a:srgbClr val="3399FF"/>
                </a:solidFill>
              </a:rPr>
              <a:t>제</a:t>
            </a:r>
            <a:r>
              <a:rPr lang="en-US" altLang="ko-KR" sz="4000" smtClean="0">
                <a:solidFill>
                  <a:srgbClr val="3399FF"/>
                </a:solidFill>
              </a:rPr>
              <a:t>4</a:t>
            </a:r>
            <a:r>
              <a:rPr lang="ko-KR" altLang="en-US" sz="4000" smtClean="0">
                <a:solidFill>
                  <a:srgbClr val="3399FF"/>
                </a:solidFill>
              </a:rPr>
              <a:t>차 산업혁명</a:t>
            </a:r>
            <a:endParaRPr lang="en-US" altLang="ko-KR" sz="4000" smtClean="0">
              <a:solidFill>
                <a:srgbClr val="3399FF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ko-KR" altLang="en-US" dirty="0" err="1" smtClean="0"/>
              <a:t>자율주행차</a:t>
            </a:r>
            <a:r>
              <a:rPr lang="en-US" altLang="ko-KR" dirty="0" smtClean="0"/>
              <a:t>(Autonomous Vehicle)</a:t>
            </a:r>
            <a:endParaRPr lang="ko-KR" altLang="en-US" dirty="0" smtClean="0"/>
          </a:p>
          <a:p>
            <a:pPr eaLnBrk="1" hangingPunct="1">
              <a:defRPr/>
            </a:pPr>
            <a:r>
              <a:rPr lang="ko-KR" altLang="en-US" dirty="0" smtClean="0"/>
              <a:t>로봇</a:t>
            </a:r>
            <a:r>
              <a:rPr lang="en-US" altLang="ko-KR" dirty="0" smtClean="0"/>
              <a:t>(Robot)</a:t>
            </a:r>
            <a:endParaRPr lang="ko-KR" altLang="en-US" dirty="0" smtClean="0"/>
          </a:p>
          <a:p>
            <a:pPr eaLnBrk="1" hangingPunct="1">
              <a:defRPr/>
            </a:pPr>
            <a:r>
              <a:rPr lang="ko-KR" altLang="en-US" dirty="0" smtClean="0"/>
              <a:t>인공지능</a:t>
            </a:r>
            <a:r>
              <a:rPr lang="en-US" altLang="ko-KR" dirty="0" smtClean="0"/>
              <a:t>(AI: Artificial Intelligence)</a:t>
            </a:r>
          </a:p>
          <a:p>
            <a:pPr eaLnBrk="1" hangingPunct="1">
              <a:defRPr/>
            </a:pPr>
            <a:r>
              <a:rPr lang="ko-KR" altLang="en-US" dirty="0" smtClean="0"/>
              <a:t>빅데이터</a:t>
            </a:r>
            <a:r>
              <a:rPr lang="en-US" altLang="ko-KR" dirty="0" smtClean="0"/>
              <a:t>(Big Data)</a:t>
            </a:r>
          </a:p>
          <a:p>
            <a:pPr eaLnBrk="1" hangingPunct="1">
              <a:defRPr/>
            </a:pPr>
            <a:r>
              <a:rPr lang="ko-KR" altLang="en-US" dirty="0" err="1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: Internet of Things)</a:t>
            </a:r>
          </a:p>
          <a:p>
            <a:pPr eaLnBrk="1" hangingPunct="1">
              <a:defRPr/>
            </a:pPr>
            <a:r>
              <a:rPr lang="ko-KR" altLang="en-US" dirty="0" smtClean="0"/>
              <a:t>모바일</a:t>
            </a:r>
            <a:r>
              <a:rPr lang="en-US" altLang="ko-KR" dirty="0" smtClean="0"/>
              <a:t>(Mobile)</a:t>
            </a:r>
            <a:endParaRPr lang="ko-KR" altLang="en-US" dirty="0" smtClean="0"/>
          </a:p>
          <a:p>
            <a:pPr eaLnBrk="1" hangingPunct="1">
              <a:defRPr/>
            </a:pPr>
            <a:r>
              <a:rPr lang="ko-KR" altLang="en-US" dirty="0" smtClean="0"/>
              <a:t>가상현실</a:t>
            </a:r>
            <a:r>
              <a:rPr lang="en-US" altLang="ko-KR" dirty="0" smtClean="0"/>
              <a:t>(VR: Virtual Reality)</a:t>
            </a:r>
          </a:p>
          <a:p>
            <a:pPr eaLnBrk="1" hangingPunct="1">
              <a:defRPr/>
            </a:pPr>
            <a:r>
              <a:rPr lang="ko-KR" altLang="en-US" dirty="0" err="1" smtClean="0"/>
              <a:t>블록체인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Blockchain</a:t>
            </a:r>
            <a:r>
              <a:rPr lang="en-US" altLang="ko-KR" dirty="0" smtClean="0"/>
              <a:t>)</a:t>
            </a:r>
          </a:p>
          <a:p>
            <a:pPr eaLnBrk="1" hangingPunct="1">
              <a:defRPr/>
            </a:pPr>
            <a:r>
              <a:rPr lang="ko-KR" altLang="en-US" dirty="0" err="1" smtClean="0"/>
              <a:t>핀테크</a:t>
            </a:r>
            <a:r>
              <a:rPr lang="en-US" altLang="ko-KR" dirty="0" smtClean="0"/>
              <a:t>(Fintech)</a:t>
            </a:r>
          </a:p>
          <a:p>
            <a:pPr eaLnBrk="1" hangingPunct="1">
              <a:defRPr/>
            </a:pPr>
            <a:r>
              <a:rPr lang="ko-KR" altLang="en-US" dirty="0" err="1" smtClean="0"/>
              <a:t>드론</a:t>
            </a:r>
            <a:r>
              <a:rPr lang="en-US" altLang="ko-KR" dirty="0" smtClean="0"/>
              <a:t>(</a:t>
            </a:r>
            <a:r>
              <a:rPr lang="ko-KR" altLang="en-US" dirty="0" smtClean="0"/>
              <a:t>무인항공기</a:t>
            </a:r>
            <a:r>
              <a:rPr lang="en-US" altLang="ko-KR" dirty="0" smtClean="0"/>
              <a:t>: Drone)</a:t>
            </a:r>
          </a:p>
          <a:p>
            <a:pPr eaLnBrk="1" hangingPunct="1">
              <a:defRPr/>
            </a:pPr>
            <a:r>
              <a:rPr lang="en-US" altLang="ko-KR" dirty="0" smtClean="0"/>
              <a:t>3D </a:t>
            </a:r>
            <a:r>
              <a:rPr lang="ko-KR" altLang="en-US" dirty="0" smtClean="0"/>
              <a:t>프린팅</a:t>
            </a:r>
            <a:r>
              <a:rPr lang="en-US" altLang="ko-KR" dirty="0" smtClean="0"/>
              <a:t>(3D Printing)</a:t>
            </a:r>
            <a:endParaRPr lang="ko-KR" altLang="en-US" dirty="0" smtClean="0"/>
          </a:p>
        </p:txBody>
      </p:sp>
      <p:sp>
        <p:nvSpPr>
          <p:cNvPr id="12292" name="슬라이드 번호 개체 틀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2605D0-441D-46A0-9701-117E0A0B53F5}" type="slidenum">
              <a:rPr lang="en-US" altLang="ko-KR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37067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8002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3399FF"/>
                </a:solidFill>
              </a:rPr>
              <a:t>For most information about Arduino, please refer to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hlinkClick r:id="rId2"/>
              </a:rPr>
              <a:t>http://arduino.cc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2276872"/>
            <a:ext cx="7200000" cy="417566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611560" y="5301208"/>
            <a:ext cx="648072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0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772475"/>
            <a:ext cx="7200000" cy="53208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40" y="980728"/>
            <a:ext cx="2880320" cy="580109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516216" y="5805264"/>
            <a:ext cx="50405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5E58A-5B76-4D7E-BB58-0EC66E21F817}" type="slidenum">
              <a:rPr lang="ko-KR" altLang="en-US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7171" name="AutoShape 2" descr="data:image/jpeg;base64,/9j/4AAQSkZJRgABAQAAAQABAAD/2wCEAAkGBwgHBgkIBwgKCgkLDRYPDQwMDRsUFRAWIB0iIiAdHx8kKDQsJCYxJx8fLT0tMTU3Ojo6Iys/RD84QzQ5OjcBCgoKDQwNGg8PGjclHyU3Nzc3Nzc3Nzc3Nzc3Nzc3Nzc3Nzc3Nzc3Nzc3Nzc3Nzc3Nzc3Nzc3Nzc3Nzc3Nzc3N//AABEIAFYAdgMBIgACEQEDEQH/xAAbAAACAgMBAAAAAAAAAAAAAAAFBgAEAQMHAv/EAEgQAAIBAgQCBgQJCQUJAAAAAAECAwQRAAUSIRMxBhQiQVFhBzJxgRUjQoKRkqHS8ENFUlRicrHB0RYkM1VzJTREU4Oio7Lh/8QAGgEAAgMBAQAAAAAAAAAAAAAABAUCAwYBAP/EADIRAAEDAwEEBwcFAAAAAAAAAAEAAgMEESExEhNBYQUUIjJRwfAjM3GBkaGxUlPR4fH/2gAMAwEAAhEDEQA/AHnMnnim0UiwCwTZlAFtIv3HA+izCrqZBtS8MbOQhv7rqMEM1EXFk4jMF4a6iP3RgPT1OWxTakq6lmYW0vrK7W7jyxlppZd7IA46nifFOY449hpI4BAKbprmU9UsJjogCT+S8Pfjp+U0NRKizyy0jRPEAsZoxdWBNyWvvfbbuthLp6XLqmMU8NXK6qnqcKP1Rt3rfw3w6UWTQ1dLFOavMI9Sr2Yqp0UaWvsAdr8jbmMPYKmGWa0VxjP1CT9XnijJmN84+6rtmNKrFTTxbG3+6r97EXMqHcyrTQRqpZpJaZQqgC9z2sCpf8V/3j/HFjK+P11OqiMzWbQJb6b6TztvbCmHpOofO1hOCbaJnJRRNjLhrZea6sR46l8vr8uqSHQpFHTBTEpQHtG5Jve/LvxUp62oagaeRYA9xp0obWPzb/Zg7mYzLq4+EEogmteHwCb30dq+rzvbytgKRWDUFWk3O3a+i+3tw86rK6pEwd2fD5fRLhMwQlls+K0HM5SqkPSWJI/w28B+zg90XZK3iGdIJCF30xiwN/MYDk5h8laM8+bH3d2GDo1q4suvRfQL6bYOf3ShxqrNfJl2XyiSrjhjhKgf4N+0TYchjnHpN6STUVbQjo9VJDEySrKEp03dWA+Uvdvjqp3rh/pH+OOc+lrLMtrsxy5swzyDLWSFwqSU7yaxqG/Z5YrpiNvKLgDd6NoYSdTdIs9qaXjx5pUmx0tpoacqGsDzsLDfwx5zDpLnlJEhGcTNI+4R6GFRa1+dj4j6cbI8vyKGNV/tRk5sLanymQlh5nvx4qMtyCeMxnpVlEd2vqiyqVW9l8G9m+n2Rto7937f0nX0aZnWZtk1VU5jKJpo6sxq/DVSF0IbdkDvOJjZ6OqKiockqUoM1izGNqss0kcLRhToUabN9PvxMCSd82S+YN3hsimYa+tMQNtCb6R+iPLFKc1oK9Xjib9LXYfRYYqdJMypxWzUbcTiaUVrwiRSCgNrah44EJwdLBaRrEWFsutvf9/Gck6Jq3yOeIzYk20RLelKRrQwvFxrqme0h7h9UYbsmv8ABkF9jp/mccup6qChmEzxSIhBUlaEJfvFm1/i2Ol9G50qclpZotWhlJGoWPM4Joej6imkLpWkAhQmrqeobsxOBISBmoV8xl1qjCPcXSW48PV2O5+jBPoa1s0UAKqXLbLINypv6/8ALFPPCuohu5mNtTgW+bi90bhpa54aeaNJ4GDJLHKC6m6kkHXueffhRAbys+I/KZSjsO+Hkj/SioRaKFl0uDLbY/s3wl1NVFC9ur1J1drUk9tzz5keA5eOGbpJleX0FKklHSQwPLKokaNAC4VLC577AAYTKqGUX1zySMBdbUiva+3j5jDipq5o5thjsfJZuQkOVhayORo06tWhZDsxqfV5+B9+2GjIo1zKWROLUU/DKSXhl0lrG9j4g94wkimbixtEZImOnSRQL2NvG/mftw79CVKzzhpDIwjF2KgX38sRhrZ3ytaXYK8w3dYo9QUnUp1hE883xZOueTW27eOOY+mtEbOsoMtjGIX1DWFJGocr46v/AMeP9I/xGOV+mgzJnWVS080cTrTyAF3VTuw8cOaX3n1TKmxIEjvmWsxmOaTsN8qWJtja45eWI2YxTU5iqpJHUjSbTxDv9nh/LGx60GNlNU2phY/3iGxBtfa3txhswY0xVKq0xA36xBpvYX2t7fswwR6e/RKmjo7WC6m9cfVYH8mnhjOPXoqVxkNc0jo7PXsxZGDAnQnhiYCl75Sup965FM1yiCpr3mekeRmVO2NW/YHgcCKqgYOghpKtEB7Smnme+/k22Hd+lGT0BWlq6zhzRooZeE5tdQeYHnjH9s+j/wCv/wDhk+7gLqlaXbTZX24a2Q/WKAYcxl+Ol0pRZTTVCE9QqAAbWlWRfsJw1Zac0oqCGnoMrpnp0RdBkq2Qm7dq40G1hv338sez0yyAc64j/oyfdxtXLstzkfCMc9ayVARgY6uaMdk7WUMNPna18Sip6iI3me5w53/ld3tM/ELWg8rJdlvxX7jqP8cXciP+1YCf2v8A1ONOedTyup4c8r3cagbf/MWcjpoMyikqKSZrKpVTtZrgjGWhp5G1IFsg/hP5JWGE8wvXT+SqXLqY0MTTPx+0EjL2Gk72GElocwq4NNXRzjfZOoOwIt7sMtbkXwYyVNbmqQIzkASznSx3NvVwbTP8nCAfD6cv0k+7jV0sznt7dN8/QWYrKWPebQnty9Fc/WnrYA8lPRz8VhuBlrDV78NHo/fMGravr1NJCvDXSWhKXN/Mb4M/D+T/AOfp9ZPu4tUFfR5i7pQ5sZ2QAsEKGw+rgh5GyfYAHxsFRDTtbKHCa/Jba+upsvnE9XJw49AW+kncsLcsc+9I65JnlZRzT1Fb8SskQ6si2uGsQdfmO7HRoo2Sts0ryXi+VbbfyAxqzLJMuzSRHr6YTMgIUliLD3HFdM9rXXeCmExmAvC6zlxylyjLo6cGmqs54SsSLJAbHa5F/djzmORZYXRq+fOQ1tKkrANvd7cdYPQ/ID+bk+u/9cT+x3R8fm1Prt/XB/WYL6FDbzpL9wX9cksdAKOhoslqUy96l42qiWNQFDX0Ly0922JhqbK6LK4BDQQCGN3LMAxNzYDvxMCvc1ziW6K9m8Lbym7uKQ+kVEwzmqqpVtHaIo4nRLWReerFPWUBAl021c62Gw33+22GDPHgSrmaZHZQiarH9le6xwGfqzlnWatUE8hawPvTAB6bnaSzZFhjjwSx1FGXl1zk+uCrOhryE18YqCyAV0TFRYDf323w/dGsqcZLTtJW1cbtT8MxxzDQm57S+B88KdG1MYQUE7W21OQGPfv2Rhmyw5QYW41HUtP1S0zinlYNHc7BgLE+zE4elJasmNwAAzi/mrqamZE8uCMT5bTxUB4mueSOOwmmOpz7T34vU1JBTA8CJY789OKNOaU5CvUIpIabhfFxyRtGyjzVgCPfgoOWPbtokJtn/Uz2jsAXwk30naPgqk4ga3WdtP7rYRacO6IIVYrpIFzHuCTfmPG+Hj0pMi5TR65I0/vOxkkVAew3eThCgzCnHZnnoNOmwKtAxv72w/oyNwFna6KR1SSGm1hoFblFSI5HkQ6LEuQYTbu8Nvdgz6P6CizCrqkmSVljEcg+NZe0rXHqkX3HI4XZsxpQytT1NCWH6bQD37N5YPejqjpq+sq0ecOIlikHVquxuGuNWhtxtyO2J1DhuHZ9XVdNBKKlhLDbmPNPBy56MCmyWWOmIGotOGmFi3aG7Aj6bDwwIz0ZjFLGKmviZiXKmFTEAurYEajcgd+3swX+BaHSKGRJZYAvEtLM7nVqvzJuN+7lgL0joqKglhjp4GRX1yMFfmxa5O9+84y1YfYOzxWglwEIlOZNqEWZhLkabuTb7cZjOYiS8uZhk0+qJCDe/O9/dijUy5c1+NHUm91IVm+SfJcZo3y9W4dPDUKWG4LHu9o8/wAWwmubaoe6bMnaQ0LcWbiHimxLarbDGMeMjKGgfQGA4x5m/wAkeWJjQUeYGohndVHNeL159IjtpS2oJf1B44oSmuseCtKTYW16PHyxuz5tFXUNsNMam5Nh6gwtGoWbtCZNhyWtI8/0cIpcyv8AiVQTkpjU1GkaxBqtvYJzw1ZQ2a9RThJRGHgfFEsQ2u55gC1vZjnuWya5ZbSo4t3TF7bnutt346F0fkzHqkKrT0poxCNDmdg5a5vcabAe8+7BXR3vXDkpx6q+/WDlTdcEQqOH2xCSVv5X3xbjljk1cORW0tpbS17HwOB1e+Y309XpRSmNuK/HbWp2tpGix777jGuhkyJxUdTjpLLMwl0RAfGWF77c+WG4HaJ5DzRF8BKXpl4NVktFFxTqSt3EQVyDwnO4LC22+OYx0kwUIiTXVTHvRxE+BveT8b4ffS02SvlaLSGKOda9esGngUsW4TW1br8m29z3YREo5VMdqBzot+bUIbnz+N3vf7BhhD3Expj7ILM8U87vSOsgkcAlVo4lPlvxPLDd6KMoibNcwhnetjdYoZbbwnZyRurm4uORwoJTuAEGX30i++WIb93/ADPI4dfQtHHFnWcKrS8QQprSSEJp7R5WY47LiM2Up/dOXQ/gWkIFC71TxAcS7VUha+q/rar28uXlgVnuSPFJGuXQVEiEu7kyNJZmNz6xNh5DbB6vrqbL6gT1kyxRlNOo+JYWGKdR0ooYyOr3qF1MjGM20spsQb+eE1Q1r4nCQ2bdKZA22UkHo7nJlb+4yBCx9WokGxPh3HHun6PZuk6u9DIACTfjOx5HuO349mGuTpjSR2108q3NhdhiRdMaSVA8dNKVPfcYX7ult31Tsx+K1ZTSz0tE61ETRsZSQG2uLDGMXlzNMzpxLHGyBHK2Y89gcZw2pmtETQw3Cuba2FT4+TTKkk9HI8hRdTeOw/axNWQ/qEn4+djOJi400RyWhV3WNWQ/qEn4+di9BnNBTxLFDDMqKLBQBt9uJiY82CNp7IsvbRGi9SZ7RyIUeKYqRYjSP64yM/pB+Tn+qP64ziYnu23XdsofnEuR53AkGa0MlTEj61VhazWtfZvA4FfAPQsC3wHt7T97ExMS2baFTEzwMFT4B6F/5GfpP38EMnj6O5JLLLlWXPTPKAHK76gPa2JiY5rxXt88jJRM53RF9fCm1WtfSOX04r1dflNYytU0sshUWBItb/uxMTEDExwsQoF5VctkP6hJ+PnYzqyH9Rk/HzsTExDq0P6QuX5LbFNQtaChgeIbu2rkeQ8TjGJiY7shmG6KYOF//9k="/>
          <p:cNvSpPr>
            <a:spLocks noChangeAspect="1" noChangeArrowheads="1"/>
          </p:cNvSpPr>
          <p:nvPr/>
        </p:nvSpPr>
        <p:spPr bwMode="auto">
          <a:xfrm>
            <a:off x="173038" y="-411163"/>
            <a:ext cx="1123950" cy="81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아두이노</a:t>
            </a:r>
            <a:r>
              <a:rPr lang="en-US" altLang="ko-KR" sz="2800" b="1" smtClean="0">
                <a:latin typeface="+mn-ea"/>
                <a:ea typeface="+mn-ea"/>
              </a:rPr>
              <a:t>(Arduino) </a:t>
            </a:r>
            <a:r>
              <a:rPr lang="ko-KR" altLang="en-US" sz="2800" b="1" smtClean="0">
                <a:latin typeface="+mn-ea"/>
                <a:ea typeface="+mn-ea"/>
              </a:rPr>
              <a:t>란 </a:t>
            </a:r>
            <a:r>
              <a:rPr lang="en-US" altLang="ko-KR" sz="2800" b="1" smtClean="0">
                <a:latin typeface="+mn-ea"/>
                <a:ea typeface="+mn-ea"/>
              </a:rPr>
              <a:t>?</a:t>
            </a:r>
            <a:endParaRPr lang="ko-KR" altLang="en-US" sz="2800" smtClean="0">
              <a:latin typeface="+mn-ea"/>
              <a:ea typeface="+mn-ea"/>
            </a:endParaRPr>
          </a:p>
        </p:txBody>
      </p:sp>
      <p:sp>
        <p:nvSpPr>
          <p:cNvPr id="5125" name="TextBox 4"/>
          <p:cNvSpPr txBox="1">
            <a:spLocks noChangeArrowheads="1"/>
          </p:cNvSpPr>
          <p:nvPr/>
        </p:nvSpPr>
        <p:spPr bwMode="auto">
          <a:xfrm>
            <a:off x="468313" y="1412776"/>
            <a:ext cx="8135937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smtClean="0">
                <a:latin typeface="+mn-ea"/>
                <a:ea typeface="+mn-ea"/>
              </a:rPr>
              <a:t>이탈리아 회사</a:t>
            </a:r>
            <a:r>
              <a:rPr lang="en-US" altLang="ko-KR" sz="2100" b="1" dirty="0" smtClean="0">
                <a:latin typeface="+mn-ea"/>
                <a:ea typeface="+mn-ea"/>
              </a:rPr>
              <a:t>(http://www.arduino.cc) </a:t>
            </a:r>
            <a:r>
              <a:rPr lang="ko-KR" altLang="en-US" sz="2100" b="1" dirty="0" smtClean="0">
                <a:latin typeface="+mn-ea"/>
                <a:ea typeface="+mn-ea"/>
              </a:rPr>
              <a:t>에서 처음으로 개발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altLang="ko-KR" sz="2100" b="1" dirty="0" smtClean="0">
              <a:latin typeface="+mn-ea"/>
              <a:ea typeface="+mn-ea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AVR </a:t>
            </a:r>
            <a:r>
              <a:rPr lang="ko-KR" altLang="en-US" sz="2100" b="1" dirty="0" smtClean="0">
                <a:latin typeface="+mn-ea"/>
                <a:ea typeface="+mn-ea"/>
              </a:rPr>
              <a:t>기반의 마이크로 컨트롤러 하드웨어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b="1" dirty="0" err="1" smtClean="0"/>
              <a:t>아트멜</a:t>
            </a:r>
            <a:r>
              <a:rPr lang="ko-KR" altLang="en-US" b="1" dirty="0" smtClean="0"/>
              <a:t> </a:t>
            </a:r>
            <a:r>
              <a:rPr lang="en-US" altLang="ko-KR" b="1" dirty="0"/>
              <a:t>AVR</a:t>
            </a:r>
            <a:r>
              <a:rPr lang="en-US" altLang="ko-KR" dirty="0"/>
              <a:t>(Atmel AVR)</a:t>
            </a:r>
            <a:r>
              <a:rPr lang="ko-KR" altLang="en-US" dirty="0"/>
              <a:t>은 </a:t>
            </a:r>
            <a:r>
              <a:rPr lang="en-US" altLang="ko-KR" dirty="0"/>
              <a:t>1996</a:t>
            </a:r>
            <a:r>
              <a:rPr lang="ko-KR" altLang="en-US" dirty="0"/>
              <a:t>년 </a:t>
            </a:r>
            <a:r>
              <a:rPr lang="ko-KR" altLang="en-US" dirty="0" err="1"/>
              <a:t>아트멜</a:t>
            </a:r>
            <a:r>
              <a:rPr lang="ko-KR" altLang="en-US" dirty="0"/>
              <a:t> 사에서 개발된 하버드 구조로 수정한 </a:t>
            </a:r>
            <a:r>
              <a:rPr lang="en-US" altLang="ko-KR" dirty="0"/>
              <a:t>8</a:t>
            </a:r>
            <a:r>
              <a:rPr lang="ko-KR" altLang="en-US" dirty="0"/>
              <a:t>비트 </a:t>
            </a:r>
            <a:r>
              <a:rPr lang="en-US" altLang="ko-KR" dirty="0">
                <a:solidFill>
                  <a:srgbClr val="FF0000"/>
                </a:solidFill>
              </a:rPr>
              <a:t>RISC</a:t>
            </a:r>
            <a:r>
              <a:rPr lang="ko-KR" altLang="en-US" dirty="0"/>
              <a:t> </a:t>
            </a:r>
            <a:r>
              <a:rPr lang="ko-KR" altLang="en-US" dirty="0" err="1"/>
              <a:t>단일칩</a:t>
            </a:r>
            <a:r>
              <a:rPr lang="ko-KR" altLang="en-US" dirty="0"/>
              <a:t> </a:t>
            </a:r>
            <a:r>
              <a:rPr lang="ko-KR" altLang="en-US" dirty="0" smtClean="0"/>
              <a:t>마이크로컨트롤러</a:t>
            </a:r>
            <a:endParaRPr lang="en-US" altLang="ko-KR" dirty="0" smtClean="0"/>
          </a:p>
          <a:p>
            <a:pPr marL="108585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dirty="0" smtClean="0"/>
              <a:t>Atmel</a:t>
            </a:r>
            <a:r>
              <a:rPr lang="ko-KR" altLang="en-US" dirty="0"/>
              <a:t> </a:t>
            </a:r>
            <a:r>
              <a:rPr lang="en-US" altLang="ko-KR" dirty="0" smtClean="0"/>
              <a:t>AVR </a:t>
            </a:r>
            <a:r>
              <a:rPr lang="ko-KR" altLang="en-US" dirty="0" smtClean="0"/>
              <a:t>안에 </a:t>
            </a:r>
            <a:r>
              <a:rPr lang="en-US" altLang="ko-KR" dirty="0" smtClean="0"/>
              <a:t>CPU, ROM, RAM, </a:t>
            </a:r>
            <a:r>
              <a:rPr lang="ko-KR" altLang="en-US" dirty="0" smtClean="0"/>
              <a:t>플래시 메모리</a:t>
            </a:r>
            <a:r>
              <a:rPr lang="en-US" altLang="ko-KR" dirty="0" smtClean="0"/>
              <a:t>, ADC, DAC, GPIO</a:t>
            </a:r>
            <a:r>
              <a:rPr lang="ko-KR" altLang="en-US" dirty="0" smtClean="0"/>
              <a:t>가 다 들어 있다</a:t>
            </a:r>
            <a:r>
              <a:rPr lang="en-US" altLang="ko-KR" dirty="0" smtClean="0"/>
              <a:t>.</a:t>
            </a:r>
            <a:endParaRPr lang="ko-KR" altLang="en-US" sz="2100" b="1" dirty="0" smtClean="0">
              <a:latin typeface="+mn-ea"/>
              <a:ea typeface="+mn-ea"/>
            </a:endParaRPr>
          </a:p>
          <a:p>
            <a:pPr marL="108585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dirty="0" err="1" smtClean="0"/>
              <a:t>아트멜</a:t>
            </a:r>
            <a:r>
              <a:rPr lang="ko-KR" altLang="en-US" dirty="0" smtClean="0"/>
              <a:t> </a:t>
            </a:r>
            <a:r>
              <a:rPr lang="en-US" altLang="ko-KR" dirty="0"/>
              <a:t>AVR</a:t>
            </a:r>
            <a:r>
              <a:rPr lang="ko-KR" altLang="en-US" dirty="0"/>
              <a:t>은 </a:t>
            </a:r>
            <a:r>
              <a:rPr lang="en-US" altLang="ko-KR" dirty="0"/>
              <a:t>AVR UC3, AVR XMEGA, </a:t>
            </a:r>
            <a:r>
              <a:rPr lang="en-US" altLang="ko-KR" dirty="0" err="1"/>
              <a:t>megaAVR</a:t>
            </a:r>
            <a:r>
              <a:rPr lang="en-US" altLang="ko-KR" dirty="0"/>
              <a:t>, </a:t>
            </a:r>
            <a:r>
              <a:rPr lang="en-US" altLang="ko-KR" dirty="0" err="1"/>
              <a:t>tinyAVR</a:t>
            </a:r>
            <a:r>
              <a:rPr lang="en-US" altLang="ko-KR" dirty="0"/>
              <a:t> </a:t>
            </a:r>
            <a:r>
              <a:rPr lang="ko-KR" altLang="en-US" dirty="0"/>
              <a:t>시리즈 등이 있으며 그 중</a:t>
            </a:r>
            <a:r>
              <a:rPr lang="en-US" altLang="ko-KR" dirty="0"/>
              <a:t>, ATmega128</a:t>
            </a:r>
            <a:r>
              <a:rPr lang="ko-KR" altLang="en-US" dirty="0"/>
              <a:t>이 교육용으로 가장 흔하게 </a:t>
            </a:r>
            <a:r>
              <a:rPr lang="ko-KR" altLang="en-US" dirty="0" smtClean="0"/>
              <a:t>쓰인다</a:t>
            </a: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100" b="1" dirty="0" smtClean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AVR </a:t>
            </a:r>
            <a:r>
              <a:rPr lang="ko-KR" altLang="en-US" sz="2100" b="1" dirty="0">
                <a:latin typeface="+mn-ea"/>
                <a:ea typeface="+mn-ea"/>
              </a:rPr>
              <a:t>하드웨어와 소프트웨어 개발을 쉽게 해주는 </a:t>
            </a:r>
            <a:r>
              <a:rPr lang="ko-KR" altLang="en-US" sz="2100" b="1" dirty="0" err="1">
                <a:latin typeface="+mn-ea"/>
                <a:ea typeface="+mn-ea"/>
              </a:rPr>
              <a:t>개발환</a:t>
            </a:r>
            <a:endParaRPr lang="en-US" altLang="ko-KR" sz="21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 dirty="0">
                <a:latin typeface="+mn-ea"/>
                <a:ea typeface="+mn-ea"/>
              </a:rPr>
              <a:t>          </a:t>
            </a:r>
            <a:r>
              <a:rPr lang="ko-KR" altLang="en-US" sz="2100" b="1" dirty="0">
                <a:latin typeface="+mn-ea"/>
                <a:ea typeface="+mn-ea"/>
              </a:rPr>
              <a:t>경</a:t>
            </a:r>
            <a:r>
              <a:rPr lang="en-US" altLang="ko-KR" sz="2100" b="1" dirty="0">
                <a:latin typeface="+mn-ea"/>
                <a:ea typeface="+mn-ea"/>
              </a:rPr>
              <a:t>(IDE)</a:t>
            </a:r>
            <a:r>
              <a:rPr lang="ko-KR" altLang="en-US" sz="2100" b="1" dirty="0">
                <a:latin typeface="+mn-ea"/>
                <a:ea typeface="+mn-ea"/>
              </a:rPr>
              <a:t>을 합쳐서 </a:t>
            </a:r>
            <a:r>
              <a:rPr lang="ko-KR" altLang="en-US" sz="2100" b="1" dirty="0" err="1">
                <a:latin typeface="+mn-ea"/>
                <a:ea typeface="+mn-ea"/>
              </a:rPr>
              <a:t>아두이노</a:t>
            </a:r>
            <a:r>
              <a:rPr lang="ko-KR" altLang="en-US" sz="2100" b="1" dirty="0">
                <a:latin typeface="+mn-ea"/>
                <a:ea typeface="+mn-ea"/>
              </a:rPr>
              <a:t> 라고 한다</a:t>
            </a:r>
            <a:r>
              <a:rPr lang="en-US" altLang="ko-KR" sz="2100" b="1" dirty="0">
                <a:latin typeface="+mn-ea"/>
                <a:ea typeface="+mn-ea"/>
              </a:rPr>
              <a:t>. </a:t>
            </a:r>
          </a:p>
          <a:p>
            <a:pPr>
              <a:defRPr/>
            </a:pPr>
            <a:endParaRPr lang="en-US" altLang="ko-KR" sz="21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err="1" smtClean="0">
                <a:latin typeface="+mn-ea"/>
                <a:ea typeface="+mn-ea"/>
              </a:rPr>
              <a:t>아두이노</a:t>
            </a:r>
            <a:r>
              <a:rPr lang="ko-KR" altLang="en-US" sz="2100" b="1" dirty="0" smtClean="0">
                <a:latin typeface="+mn-ea"/>
                <a:ea typeface="+mn-ea"/>
              </a:rPr>
              <a:t> </a:t>
            </a:r>
            <a:r>
              <a:rPr lang="ko-KR" altLang="en-US" sz="2100" b="1" dirty="0">
                <a:latin typeface="+mn-ea"/>
                <a:ea typeface="+mn-ea"/>
              </a:rPr>
              <a:t>소프트웨어는 무료이고</a:t>
            </a:r>
            <a:r>
              <a:rPr lang="en-US" altLang="ko-KR" sz="2100" b="1" dirty="0">
                <a:latin typeface="+mn-ea"/>
                <a:ea typeface="+mn-ea"/>
              </a:rPr>
              <a:t>, </a:t>
            </a:r>
            <a:r>
              <a:rPr lang="ko-KR" altLang="en-US" sz="2100" b="1" dirty="0">
                <a:latin typeface="+mn-ea"/>
                <a:ea typeface="+mn-ea"/>
              </a:rPr>
              <a:t>오픈소스</a:t>
            </a:r>
            <a:r>
              <a:rPr lang="en-US" altLang="ko-KR" sz="2100" b="1" dirty="0">
                <a:latin typeface="+mn-ea"/>
                <a:ea typeface="+mn-ea"/>
              </a:rPr>
              <a:t>, </a:t>
            </a:r>
            <a:r>
              <a:rPr lang="en-US" altLang="ko-KR" sz="2100" b="1" dirty="0" smtClean="0">
                <a:latin typeface="+mn-ea"/>
                <a:ea typeface="+mn-ea"/>
              </a:rPr>
              <a:t>cross-platform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1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err="1" smtClean="0">
                <a:latin typeface="+mn-ea"/>
                <a:ea typeface="+mn-ea"/>
              </a:rPr>
              <a:t>아두이노는</a:t>
            </a:r>
            <a:r>
              <a:rPr lang="ko-KR" altLang="en-US" sz="2100" b="1" dirty="0" smtClean="0">
                <a:latin typeface="+mn-ea"/>
                <a:ea typeface="+mn-ea"/>
              </a:rPr>
              <a:t> </a:t>
            </a:r>
            <a:r>
              <a:rPr lang="ko-KR" altLang="en-US" sz="2100" b="1" dirty="0">
                <a:latin typeface="+mn-ea"/>
                <a:ea typeface="+mn-ea"/>
              </a:rPr>
              <a:t>리눅스</a:t>
            </a:r>
            <a:r>
              <a:rPr lang="en-US" altLang="ko-KR" sz="2100" b="1" dirty="0">
                <a:latin typeface="+mn-ea"/>
                <a:ea typeface="+mn-ea"/>
              </a:rPr>
              <a:t>, Windows, MAC OS </a:t>
            </a:r>
            <a:r>
              <a:rPr lang="ko-KR" altLang="en-US" sz="2100" b="1" dirty="0">
                <a:latin typeface="+mn-ea"/>
                <a:ea typeface="+mn-ea"/>
              </a:rPr>
              <a:t>등을 </a:t>
            </a:r>
            <a:r>
              <a:rPr lang="ko-KR" altLang="en-US" sz="2100" b="1" dirty="0" smtClean="0">
                <a:latin typeface="+mn-ea"/>
                <a:ea typeface="+mn-ea"/>
              </a:rPr>
              <a:t>지원</a:t>
            </a:r>
            <a:endParaRPr lang="en-US" altLang="ko-KR" sz="2100" b="1" dirty="0">
              <a:latin typeface="+mn-ea"/>
              <a:ea typeface="+mn-ea"/>
            </a:endParaRPr>
          </a:p>
        </p:txBody>
      </p:sp>
      <p:sp>
        <p:nvSpPr>
          <p:cNvPr id="7174" name="AutoShape 1" descr="B9780123854773100175/f17-03-9780123854773.jpg is missi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06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F4717F-5F72-400E-9199-0562570744F1}" type="slidenum">
              <a:rPr lang="ko-KR" altLang="en-US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2800" b="1">
                <a:ea typeface="맑은 고딕" pitchFamily="50" charset="-127"/>
              </a:rPr>
              <a:t>아두이노 응용 분야</a:t>
            </a:r>
            <a:endParaRPr kumimoji="0" lang="en-US" altLang="ko-KR" sz="2800" b="1">
              <a:ea typeface="맑은 고딕" pitchFamily="50" charset="-127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kumimoji="0" lang="ko-KR" altLang="en-US" sz="2100" b="1" dirty="0" err="1" smtClean="0">
                <a:latin typeface="+mn-ea"/>
                <a:ea typeface="+mn-ea"/>
              </a:rPr>
              <a:t>아두이노</a:t>
            </a:r>
            <a:r>
              <a:rPr kumimoji="0" lang="ko-KR" altLang="en-US" sz="2100" b="1" dirty="0" smtClean="0">
                <a:latin typeface="+mn-ea"/>
                <a:ea typeface="+mn-ea"/>
              </a:rPr>
              <a:t> 응용 분야</a:t>
            </a:r>
            <a:endParaRPr kumimoji="0"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err="1" smtClean="0">
                <a:latin typeface="+mn-ea"/>
                <a:ea typeface="+mn-ea"/>
              </a:rPr>
              <a:t>모터제어를</a:t>
            </a:r>
            <a:r>
              <a:rPr lang="ko-KR" altLang="en-US" sz="2100" b="1" dirty="0" smtClean="0">
                <a:latin typeface="+mn-ea"/>
                <a:ea typeface="+mn-ea"/>
              </a:rPr>
              <a:t> 통한 기초 로봇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smtClean="0">
                <a:latin typeface="+mn-ea"/>
                <a:ea typeface="+mn-ea"/>
              </a:rPr>
              <a:t>음악</a:t>
            </a:r>
            <a:r>
              <a:rPr lang="en-US" altLang="ko-KR" sz="2100" b="1" dirty="0" smtClean="0">
                <a:latin typeface="+mn-ea"/>
                <a:ea typeface="+mn-ea"/>
              </a:rPr>
              <a:t>, </a:t>
            </a:r>
            <a:r>
              <a:rPr lang="ko-KR" altLang="en-US" sz="2100" b="1" dirty="0" smtClean="0">
                <a:latin typeface="+mn-ea"/>
                <a:ea typeface="+mn-ea"/>
              </a:rPr>
              <a:t>사운드 장치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smtClean="0">
                <a:latin typeface="+mn-ea"/>
                <a:ea typeface="+mn-ea"/>
              </a:rPr>
              <a:t>온도</a:t>
            </a:r>
            <a:r>
              <a:rPr lang="en-US" altLang="ko-KR" sz="2100" b="1" dirty="0" smtClean="0">
                <a:latin typeface="+mn-ea"/>
                <a:ea typeface="+mn-ea"/>
              </a:rPr>
              <a:t>, </a:t>
            </a:r>
            <a:r>
              <a:rPr lang="ko-KR" altLang="en-US" sz="2100" b="1" dirty="0" smtClean="0">
                <a:latin typeface="+mn-ea"/>
                <a:ea typeface="+mn-ea"/>
              </a:rPr>
              <a:t>습도</a:t>
            </a:r>
            <a:r>
              <a:rPr lang="en-US" altLang="ko-KR" sz="2100" b="1" dirty="0" smtClean="0">
                <a:latin typeface="+mn-ea"/>
                <a:ea typeface="+mn-ea"/>
              </a:rPr>
              <a:t>, </a:t>
            </a:r>
            <a:r>
              <a:rPr lang="ko-KR" altLang="en-US" sz="2100" b="1" dirty="0" smtClean="0">
                <a:latin typeface="+mn-ea"/>
                <a:ea typeface="+mn-ea"/>
              </a:rPr>
              <a:t>화염</a:t>
            </a:r>
            <a:r>
              <a:rPr lang="en-US" altLang="ko-KR" sz="2100" b="1" dirty="0" smtClean="0">
                <a:latin typeface="+mn-ea"/>
                <a:ea typeface="+mn-ea"/>
              </a:rPr>
              <a:t>, </a:t>
            </a:r>
            <a:r>
              <a:rPr lang="ko-KR" altLang="en-US" sz="2100" b="1" dirty="0" smtClean="0">
                <a:latin typeface="+mn-ea"/>
                <a:ea typeface="+mn-ea"/>
              </a:rPr>
              <a:t>기울기 등 다양한 센서 인터페이스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smtClean="0">
                <a:latin typeface="+mn-ea"/>
                <a:ea typeface="+mn-ea"/>
              </a:rPr>
              <a:t>게임 분야 등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smtClean="0">
                <a:latin typeface="+mn-ea"/>
                <a:ea typeface="+mn-ea"/>
              </a:rPr>
              <a:t>유선</a:t>
            </a:r>
            <a:r>
              <a:rPr lang="en-US" altLang="ko-KR" sz="2100" b="1" dirty="0" smtClean="0">
                <a:latin typeface="+mn-ea"/>
                <a:ea typeface="+mn-ea"/>
              </a:rPr>
              <a:t>, </a:t>
            </a:r>
            <a:r>
              <a:rPr lang="ko-KR" altLang="en-US" sz="2100" b="1" dirty="0" smtClean="0">
                <a:latin typeface="+mn-ea"/>
                <a:ea typeface="+mn-ea"/>
              </a:rPr>
              <a:t>무선 네트워크 시스템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…</a:t>
            </a:r>
            <a:endParaRPr lang="ko-KR" altLang="en-US" sz="21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218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65FDA8-7E35-4A82-A79F-C3E64DB86ABF}" type="slidenum">
              <a:rPr lang="ko-KR" altLang="en-US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10243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2800" b="1">
                <a:ea typeface="맑은 고딕" pitchFamily="50" charset="-127"/>
              </a:rPr>
              <a:t>아두이노로 만든 작품들</a:t>
            </a:r>
            <a:endParaRPr kumimoji="0" lang="en-US" altLang="ko-KR" sz="2800" b="1">
              <a:ea typeface="맑은 고딕" pitchFamily="50" charset="-127"/>
            </a:endParaRPr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</a:t>
            </a:r>
            <a:r>
              <a:rPr kumimoji="0" lang="en-US" altLang="ko-KR" sz="2100" b="1" smtClean="0">
                <a:latin typeface="+mn-ea"/>
                <a:ea typeface="+mn-ea"/>
              </a:rPr>
              <a:t> </a:t>
            </a:r>
            <a:r>
              <a:rPr kumimoji="0" lang="ko-KR" altLang="en-US" sz="2100" b="1" smtClean="0">
                <a:latin typeface="+mn-ea"/>
                <a:ea typeface="+mn-ea"/>
              </a:rPr>
              <a:t>쿼드콥터</a:t>
            </a:r>
            <a:endParaRPr lang="ko-KR" altLang="en-US" sz="2100" b="1" smtClean="0">
              <a:latin typeface="+mn-ea"/>
              <a:ea typeface="+mn-ea"/>
            </a:endParaRPr>
          </a:p>
        </p:txBody>
      </p:sp>
      <p:pic>
        <p:nvPicPr>
          <p:cNvPr id="10245" name="Picture 16" descr="http://www.arducopter.co.uk/uploads/6/7/0/2/6702064/80884614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916113"/>
            <a:ext cx="536575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7" descr="https://encrypted-tbn3.gstatic.com/images?q=tbn:ANd9GcQZtM44HvYKx5nTSgk-iU3jtGSjWq8WjlI7hntv--hiWGNyD8cVk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916113"/>
            <a:ext cx="28765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2"/>
          <p:cNvSpPr txBox="1">
            <a:spLocks noChangeArrowheads="1"/>
          </p:cNvSpPr>
          <p:nvPr/>
        </p:nvSpPr>
        <p:spPr bwMode="auto">
          <a:xfrm>
            <a:off x="460375" y="5422900"/>
            <a:ext cx="814387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57150" rIns="57150" bIns="57150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1800" b="1" smtClean="0">
                <a:latin typeface="+mn-ea"/>
                <a:ea typeface="+mn-ea"/>
              </a:rPr>
              <a:t>4</a:t>
            </a:r>
            <a:r>
              <a:rPr lang="ko-KR" altLang="en-US" sz="1800" b="1" smtClean="0">
                <a:latin typeface="+mn-ea"/>
                <a:ea typeface="+mn-ea"/>
              </a:rPr>
              <a:t>축의 모터 제어와  균형을 유지하기 위한 자이로</a:t>
            </a:r>
            <a:r>
              <a:rPr lang="en-US" altLang="ko-KR" sz="1800" b="1" smtClean="0">
                <a:latin typeface="+mn-ea"/>
                <a:ea typeface="+mn-ea"/>
              </a:rPr>
              <a:t>, </a:t>
            </a:r>
            <a:r>
              <a:rPr lang="ko-KR" altLang="en-US" sz="1800" b="1" smtClean="0">
                <a:latin typeface="+mn-ea"/>
                <a:ea typeface="+mn-ea"/>
              </a:rPr>
              <a:t>가속도 센서를 활용한  </a:t>
            </a:r>
            <a:endParaRPr lang="en-US" altLang="ko-KR" sz="18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800" b="1" smtClean="0">
                <a:latin typeface="+mn-ea"/>
                <a:ea typeface="+mn-ea"/>
              </a:rPr>
              <a:t>쿼드콥터. 최근에는 쿼드콥터에 카메라를 장착하여 핼리캠등에 많이 응용되고 있다</a:t>
            </a:r>
            <a:r>
              <a:rPr lang="en-US" altLang="ko-KR" sz="1800" b="1" smtClean="0">
                <a:latin typeface="+mn-ea"/>
                <a:ea typeface="+mn-ea"/>
              </a:rPr>
              <a:t>.</a:t>
            </a:r>
            <a:endParaRPr lang="ko-KR" altLang="en-US" sz="1800" b="1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72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1076</Words>
  <Application>Microsoft Office PowerPoint</Application>
  <PresentationFormat>화면 슬라이드 쇼(4:3)</PresentationFormat>
  <Paragraphs>215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Helvetica Neue</vt:lpstr>
      <vt:lpstr>굴림</vt:lpstr>
      <vt:lpstr>나눔명조</vt:lpstr>
      <vt:lpstr>맑은 고딕</vt:lpstr>
      <vt:lpstr>Arial</vt:lpstr>
      <vt:lpstr>Office 테마</vt:lpstr>
      <vt:lpstr>PowerPoint 프레젠테이션</vt:lpstr>
      <vt:lpstr>Welcome to Embedded Systems</vt:lpstr>
      <vt:lpstr>Grading Policy</vt:lpstr>
      <vt:lpstr>제4차 산업혁명</vt:lpstr>
      <vt:lpstr>For most information about Arduino, please refer to http://arduino.cc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 E Jeong</dc:creator>
  <cp:lastModifiedBy>Jeong Tae Eui</cp:lastModifiedBy>
  <cp:revision>84</cp:revision>
  <dcterms:created xsi:type="dcterms:W3CDTF">2013-07-14T23:53:04Z</dcterms:created>
  <dcterms:modified xsi:type="dcterms:W3CDTF">2020-03-20T01:23:33Z</dcterms:modified>
</cp:coreProperties>
</file>